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7" r:id="rId2"/>
    <p:sldId id="362" r:id="rId3"/>
    <p:sldId id="258" r:id="rId4"/>
    <p:sldId id="259" r:id="rId5"/>
    <p:sldId id="260" r:id="rId6"/>
    <p:sldId id="261" r:id="rId7"/>
    <p:sldId id="262" r:id="rId8"/>
    <p:sldId id="263" r:id="rId9"/>
    <p:sldId id="264" r:id="rId10"/>
    <p:sldId id="265" r:id="rId11"/>
    <p:sldId id="267" r:id="rId12"/>
    <p:sldId id="268" r:id="rId13"/>
    <p:sldId id="269" r:id="rId14"/>
    <p:sldId id="361" r:id="rId15"/>
    <p:sldId id="272" r:id="rId16"/>
    <p:sldId id="291" r:id="rId17"/>
    <p:sldId id="273" r:id="rId18"/>
    <p:sldId id="372" r:id="rId19"/>
    <p:sldId id="368" r:id="rId20"/>
    <p:sldId id="369" r:id="rId21"/>
    <p:sldId id="370" r:id="rId22"/>
    <p:sldId id="371" r:id="rId23"/>
    <p:sldId id="271" r:id="rId24"/>
    <p:sldId id="367" r:id="rId25"/>
    <p:sldId id="292" r:id="rId26"/>
    <p:sldId id="293" r:id="rId27"/>
    <p:sldId id="294" r:id="rId28"/>
    <p:sldId id="295" r:id="rId29"/>
    <p:sldId id="296" r:id="rId30"/>
    <p:sldId id="297" r:id="rId31"/>
    <p:sldId id="298" r:id="rId32"/>
    <p:sldId id="299" r:id="rId33"/>
    <p:sldId id="300" r:id="rId34"/>
    <p:sldId id="309" r:id="rId35"/>
    <p:sldId id="310" r:id="rId36"/>
    <p:sldId id="311" r:id="rId37"/>
    <p:sldId id="312" r:id="rId38"/>
    <p:sldId id="313" r:id="rId39"/>
    <p:sldId id="314" r:id="rId40"/>
    <p:sldId id="364" r:id="rId41"/>
    <p:sldId id="365" r:id="rId42"/>
    <p:sldId id="366" r:id="rId43"/>
    <p:sldId id="373" r:id="rId44"/>
    <p:sldId id="315" r:id="rId45"/>
    <p:sldId id="374" r:id="rId46"/>
    <p:sldId id="316" r:id="rId47"/>
    <p:sldId id="375" r:id="rId48"/>
    <p:sldId id="317" r:id="rId49"/>
    <p:sldId id="318" r:id="rId50"/>
    <p:sldId id="319" r:id="rId51"/>
    <p:sldId id="320" r:id="rId52"/>
    <p:sldId id="321" r:id="rId53"/>
    <p:sldId id="322" r:id="rId54"/>
    <p:sldId id="323" r:id="rId55"/>
    <p:sldId id="324" r:id="rId56"/>
    <p:sldId id="327" r:id="rId57"/>
    <p:sldId id="328" r:id="rId58"/>
    <p:sldId id="329" r:id="rId59"/>
    <p:sldId id="330" r:id="rId60"/>
    <p:sldId id="356" r:id="rId61"/>
    <p:sldId id="357" r:id="rId62"/>
    <p:sldId id="358" r:id="rId63"/>
    <p:sldId id="331" r:id="rId64"/>
    <p:sldId id="332" r:id="rId65"/>
    <p:sldId id="333" r:id="rId66"/>
    <p:sldId id="334" r:id="rId67"/>
    <p:sldId id="335" r:id="rId68"/>
    <p:sldId id="336" r:id="rId69"/>
    <p:sldId id="338" r:id="rId70"/>
    <p:sldId id="339" r:id="rId71"/>
    <p:sldId id="343" r:id="rId72"/>
    <p:sldId id="344" r:id="rId73"/>
    <p:sldId id="345" r:id="rId74"/>
    <p:sldId id="274" r:id="rId75"/>
    <p:sldId id="283" r:id="rId76"/>
    <p:sldId id="284" r:id="rId77"/>
    <p:sldId id="285" r:id="rId78"/>
    <p:sldId id="286" r:id="rId79"/>
    <p:sldId id="287" r:id="rId80"/>
    <p:sldId id="288" r:id="rId81"/>
    <p:sldId id="282" r:id="rId82"/>
    <p:sldId id="352" r:id="rId83"/>
    <p:sldId id="376" r:id="rId84"/>
    <p:sldId id="363"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ya Georgieva" initials="AG" lastIdx="1" clrIdx="0">
    <p:extLst>
      <p:ext uri="{19B8F6BF-5375-455C-9EA6-DF929625EA0E}">
        <p15:presenceInfo xmlns:p15="http://schemas.microsoft.com/office/powerpoint/2012/main" userId="S-1-5-21-239875337-4187812437-941522809-139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49" autoAdjust="0"/>
  </p:normalViewPr>
  <p:slideViewPr>
    <p:cSldViewPr snapToGrid="0">
      <p:cViewPr varScale="1">
        <p:scale>
          <a:sx n="83" d="100"/>
          <a:sy n="83" d="100"/>
        </p:scale>
        <p:origin x="1740"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B99F6-1F2E-443E-9AA4-EA0A80DE8329}" type="datetimeFigureOut">
              <a:rPr lang="en-US" smtClean="0"/>
              <a:t>1/25/2016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E6A07-5EED-4019-A5C8-5E79B65F4F70}" type="slidenum">
              <a:rPr lang="en-US" smtClean="0"/>
              <a:t>‹#›</a:t>
            </a:fld>
            <a:endParaRPr lang="en-US"/>
          </a:p>
        </p:txBody>
      </p:sp>
    </p:spTree>
    <p:extLst>
      <p:ext uri="{BB962C8B-B14F-4D97-AF65-F5344CB8AC3E}">
        <p14:creationId xmlns:p14="http://schemas.microsoft.com/office/powerpoint/2010/main" val="29640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loadstorm.com/load-testing-metric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bb924374.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archsoftwarequality.techtarget.com/answer/Understanding-performance-load-and-stress-test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soapui.org/Load-Testing/concept.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agiletesting.blogspot.com/2005/04/more-on-performance-vs-load-testing.html" TargetMode="External"/><Relationship Id="rId5" Type="http://schemas.openxmlformats.org/officeDocument/2006/relationships/hyperlink" Target="http://agiletesting.blogspot.com/2005/02/performance-vs-load-vs-stress-testing.html" TargetMode="External"/><Relationship Id="rId4" Type="http://schemas.openxmlformats.org/officeDocument/2006/relationships/hyperlink" Target="http://searchsoftwarequality.techtarget.com/answer/Understanding-performance-load-and-stress-testi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dotnetfunda.com/articles/article901-web-performance-test-using-visual-studio-part-i-.aspx"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blogs.msdn.com/b/willy-peter_schaub/archive/2010/04/01/visual-studio-2010-performance-testing-quick-reference-guide-has-been-updated.aspx"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giletesting.blogspot.com/2005/02/performance-vs-load-vs-stress-testing.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layer7tech.com/tutorials/performance-test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bb924359.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www.slideshare.net/orbitone/load-testing-web-applications" TargetMode="External"/><Relationship Id="rId4" Type="http://schemas.openxmlformats.org/officeDocument/2006/relationships/hyperlink" Target="http://blog.browsermob.com/2008/12/performance-vs-load-vs-stress-testin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lideshare.net/orbitone/load-testing-web-application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1</a:t>
            </a:fld>
            <a:endParaRPr lang="en-US"/>
          </a:p>
        </p:txBody>
      </p:sp>
    </p:spTree>
    <p:extLst>
      <p:ext uri="{BB962C8B-B14F-4D97-AF65-F5344CB8AC3E}">
        <p14:creationId xmlns:p14="http://schemas.microsoft.com/office/powerpoint/2010/main" val="3553036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3043968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http://loadstorm.com/load-testing-metrics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3731265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http://msdn.microsoft.com/en-us/library/bb924374.aspx</a:t>
            </a:r>
            <a:endParaRPr lang="en-US" dirty="0" smtClean="0">
              <a:hlinkClick r:id=""/>
            </a:endParaRPr>
          </a:p>
          <a:p>
            <a:endParaRPr lang="en-US" dirty="0" smtClean="0">
              <a:hlinkClick r:id=""/>
            </a:endParaRPr>
          </a:p>
          <a:p>
            <a:r>
              <a:rPr lang="en-US" dirty="0" smtClean="0">
                <a:hlinkClick r:id=""/>
              </a:rPr>
              <a:t>http://blog.browsermob.com/2008/12/performance-vs-load-vs-stress-testing/</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hlinkClick r:id="rId4"/>
              </a:rPr>
              <a:t>http://searchsoftwarequality.techtarget.com/answer/Understanding-performance-load-and-stress-testing</a:t>
            </a:r>
            <a:endParaRPr lang="en-US" dirty="0" smtClean="0"/>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val="2491805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27</a:t>
            </a:fld>
            <a:endParaRPr lang="en-US"/>
          </a:p>
        </p:txBody>
      </p:sp>
    </p:spTree>
    <p:extLst>
      <p:ext uri="{BB962C8B-B14F-4D97-AF65-F5344CB8AC3E}">
        <p14:creationId xmlns:p14="http://schemas.microsoft.com/office/powerpoint/2010/main" val="2401173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40</a:t>
            </a:fld>
            <a:endParaRPr lang="en-US" dirty="0"/>
          </a:p>
        </p:txBody>
      </p:sp>
    </p:spTree>
    <p:extLst>
      <p:ext uri="{BB962C8B-B14F-4D97-AF65-F5344CB8AC3E}">
        <p14:creationId xmlns:p14="http://schemas.microsoft.com/office/powerpoint/2010/main" val="3948209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43</a:t>
            </a:fld>
            <a:endParaRPr lang="en-US" dirty="0"/>
          </a:p>
        </p:txBody>
      </p:sp>
    </p:spTree>
    <p:extLst>
      <p:ext uri="{BB962C8B-B14F-4D97-AF65-F5344CB8AC3E}">
        <p14:creationId xmlns:p14="http://schemas.microsoft.com/office/powerpoint/2010/main" val="685212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46</a:t>
            </a:fld>
            <a:endParaRPr lang="en-US" dirty="0"/>
          </a:p>
        </p:txBody>
      </p:sp>
    </p:spTree>
    <p:extLst>
      <p:ext uri="{BB962C8B-B14F-4D97-AF65-F5344CB8AC3E}">
        <p14:creationId xmlns:p14="http://schemas.microsoft.com/office/powerpoint/2010/main" val="559654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smtClean="0"/>
              <a:t>Cache Control </a:t>
            </a:r>
          </a:p>
          <a:p>
            <a:r>
              <a:rPr lang="en-US" sz="1000" dirty="0" smtClean="0"/>
              <a:t>This property is to simulate the caching property of the web pages.</a:t>
            </a:r>
          </a:p>
          <a:p>
            <a:r>
              <a:rPr lang="en-US" sz="1000" dirty="0" smtClean="0"/>
              <a:t>The value can be true or false. If it is set to true, it means that caching is</a:t>
            </a:r>
          </a:p>
          <a:p>
            <a:r>
              <a:rPr lang="en-US" sz="1000" dirty="0" smtClean="0"/>
              <a:t>turned on, which means that the dependent requests are retrieved only</a:t>
            </a:r>
          </a:p>
          <a:p>
            <a:r>
              <a:rPr lang="en-US" sz="1000" dirty="0" smtClean="0"/>
              <a:t>once for subsequent requests. For example, an image file used in all the</a:t>
            </a:r>
          </a:p>
          <a:p>
            <a:r>
              <a:rPr lang="en-US" sz="1000" dirty="0" smtClean="0"/>
              <a:t>web pages is retrieved from the source only once and kept in cache and</a:t>
            </a:r>
          </a:p>
          <a:p>
            <a:r>
              <a:rPr lang="en-US" sz="1000" dirty="0" smtClean="0"/>
              <a:t>re-used for all further requests.</a:t>
            </a:r>
          </a:p>
          <a:p>
            <a:r>
              <a:rPr lang="en-US" sz="1000" dirty="0" smtClean="0"/>
              <a:t>If we turn caching off, then the dependent requests are retrieved from</a:t>
            </a:r>
          </a:p>
          <a:p>
            <a:r>
              <a:rPr lang="en-US" sz="1000" dirty="0" smtClean="0"/>
              <a:t>the source for every web page request. If it is an image, then the same</a:t>
            </a:r>
          </a:p>
          <a:p>
            <a:r>
              <a:rPr lang="en-US" sz="1000" dirty="0" smtClean="0"/>
              <a:t>image file will be retrieved for every request even though it is the same</a:t>
            </a:r>
          </a:p>
          <a:p>
            <a:r>
              <a:rPr lang="en-US" sz="1000" dirty="0" smtClean="0"/>
              <a:t>image. This property is very useful when testing performance by turning</a:t>
            </a:r>
          </a:p>
          <a:p>
            <a:r>
              <a:rPr lang="en-US" sz="1000" dirty="0" smtClean="0"/>
              <a:t>the caching on and off. Based on the performance we can see whether to</a:t>
            </a:r>
          </a:p>
          <a:p>
            <a:r>
              <a:rPr lang="en-US" sz="1000" dirty="0" smtClean="0"/>
              <a:t>cache the data or not.</a:t>
            </a:r>
          </a:p>
          <a:p>
            <a:r>
              <a:rPr lang="en-US" sz="1000" dirty="0" smtClean="0"/>
              <a:t>This property is set to the main request but not to dependent requests of</a:t>
            </a:r>
          </a:p>
          <a:p>
            <a:r>
              <a:rPr lang="en-US" sz="1000" dirty="0" smtClean="0"/>
              <a:t>the main requests. An image embedded within the web page is one of</a:t>
            </a:r>
          </a:p>
          <a:p>
            <a:r>
              <a:rPr lang="en-US" sz="1000" dirty="0" smtClean="0"/>
              <a:t>the best examples of a dependent request.</a:t>
            </a:r>
          </a:p>
          <a:p>
            <a:r>
              <a:rPr lang="en-US" sz="1000" dirty="0" smtClean="0"/>
              <a:t>The default value for this property is False.</a:t>
            </a:r>
          </a:p>
          <a:p>
            <a:r>
              <a:rPr lang="en-US" sz="1000" b="1" dirty="0" smtClean="0"/>
              <a:t>Encoding </a:t>
            </a:r>
          </a:p>
          <a:p>
            <a:r>
              <a:rPr lang="en-US" sz="1000" dirty="0" smtClean="0"/>
              <a:t>This is defaulted to utf-8 as most of the HTTP requests are utf-8</a:t>
            </a:r>
          </a:p>
          <a:p>
            <a:r>
              <a:rPr lang="en-US" sz="1000" dirty="0" smtClean="0"/>
              <a:t>encoding. It can be changed if we need a different encoding for the texts.</a:t>
            </a:r>
          </a:p>
          <a:p>
            <a:r>
              <a:rPr lang="en-US" sz="1200" b="1" i="0" u="none"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We can set this to the expected status code for the request. For example, if we don't want this request to be found on the server then we set this value to 404. The error code 404 denotes that the resource cannot be found. The default is set to </a:t>
            </a:r>
            <a:r>
              <a:rPr lang="en-US" sz="1200" b="1" i="0" u="none" strike="noStrike" kern="1200" baseline="0" dirty="0" smtClean="0">
                <a:solidFill>
                  <a:schemeClr val="tx1"/>
                </a:solidFill>
                <a:latin typeface="+mn-lt"/>
                <a:ea typeface="+mn-ea"/>
                <a:cs typeface="+mn-cs"/>
              </a:rPr>
              <a:t>0 </a:t>
            </a:r>
            <a:r>
              <a:rPr lang="en-US" sz="1200" b="0" i="0" u="none" strike="noStrike" kern="1200" baseline="0" dirty="0" smtClean="0">
                <a:solidFill>
                  <a:schemeClr val="tx1"/>
                </a:solidFill>
                <a:latin typeface="+mn-lt"/>
                <a:ea typeface="+mn-ea"/>
                <a:cs typeface="+mn-cs"/>
              </a:rPr>
              <a:t>which returns pass if the return status is in the 200 or 300 range and returns fail if the return status is in the 400 or 500 range. 	</a:t>
            </a:r>
          </a:p>
          <a:p>
            <a:r>
              <a:rPr lang="en-US" sz="1200" b="1" i="0" u="none" strike="noStrike" kern="1200" baseline="0" dirty="0" smtClean="0">
                <a:solidFill>
                  <a:schemeClr val="tx1"/>
                </a:solidFill>
                <a:latin typeface="+mn-lt"/>
                <a:ea typeface="+mn-ea"/>
                <a:cs typeface="+mn-cs"/>
              </a:rPr>
              <a:t>Expected 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the final URL response that we expect after the current request and redirects, if any, are made. This is to validate the response. The expected response is validated using the validation rule. 	</a:t>
            </a:r>
          </a:p>
          <a:p>
            <a:r>
              <a:rPr lang="en-US" sz="1200" b="1" i="0" u="none"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true or false based on whether we want to allow the page redirects made by the request to follow or not. If set to true, then the request continues to its redirected web page and verifies if the status is the code entered for </a:t>
            </a:r>
            <a:r>
              <a:rPr lang="en-US" sz="1200" b="0" i="0" u="sng" strike="noStrike" kern="1200" baseline="0" dirty="0" smtClean="0">
                <a:solidFill>
                  <a:schemeClr val="tx1"/>
                </a:solidFill>
                <a:latin typeface="+mn-lt"/>
                <a:ea typeface="+mn-ea"/>
                <a:cs typeface="+mn-cs"/>
              </a:rPr>
              <a:t>Expected HTTP Status Code</a:t>
            </a:r>
            <a:r>
              <a:rPr lang="en-US" sz="1200" b="0" i="0" u="none" strike="noStrike" kern="1200" baseline="0" dirty="0" smtClean="0">
                <a:solidFill>
                  <a:schemeClr val="tx1"/>
                </a:solidFill>
                <a:latin typeface="+mn-lt"/>
                <a:ea typeface="+mn-ea"/>
                <a:cs typeface="+mn-cs"/>
              </a:rPr>
              <a:t>. If it is false, the redirects are not followed. </a:t>
            </a:r>
          </a:p>
          <a:p>
            <a:r>
              <a:rPr lang="en-US" sz="1200" b="0" i="0" u="none" strike="noStrike" kern="1200" baseline="0" dirty="0" smtClean="0">
                <a:solidFill>
                  <a:schemeClr val="tx1"/>
                </a:solidFill>
                <a:latin typeface="+mn-lt"/>
                <a:ea typeface="+mn-ea"/>
                <a:cs typeface="+mn-cs"/>
              </a:rPr>
              <a:t>For example, if the value of the </a:t>
            </a:r>
            <a:r>
              <a:rPr lang="en-US" sz="1200" b="0" i="0" u="sng"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is set to any value between 200 and 300, and the </a:t>
            </a:r>
            <a:r>
              <a:rPr lang="en-US" sz="1200" b="0" i="0" u="sng"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is set to </a:t>
            </a:r>
            <a:r>
              <a:rPr lang="en-US" sz="1200" b="0" i="0" u="sng" strike="noStrike" kern="1200" baseline="0" dirty="0" smtClean="0">
                <a:solidFill>
                  <a:schemeClr val="tx1"/>
                </a:solidFill>
                <a:latin typeface="+mn-lt"/>
                <a:ea typeface="+mn-ea"/>
                <a:cs typeface="+mn-cs"/>
              </a:rPr>
              <a:t>True</a:t>
            </a:r>
            <a:r>
              <a:rPr lang="en-US" sz="1200" b="0" i="0" u="none" strike="noStrike" kern="1200" baseline="0" dirty="0" smtClean="0">
                <a:solidFill>
                  <a:schemeClr val="tx1"/>
                </a:solidFill>
                <a:latin typeface="+mn-lt"/>
                <a:ea typeface="+mn-ea"/>
                <a:cs typeface="+mn-cs"/>
              </a:rPr>
              <a:t>, then the end result status of the request after all redirects should be a success. </a:t>
            </a:r>
          </a:p>
          <a:p>
            <a:r>
              <a:rPr lang="en-US" sz="1200" b="0" i="0" u="none" strike="noStrike" kern="1200" baseline="0" dirty="0" smtClean="0">
                <a:solidFill>
                  <a:schemeClr val="tx1"/>
                </a:solidFill>
                <a:latin typeface="+mn-lt"/>
                <a:ea typeface="+mn-ea"/>
                <a:cs typeface="+mn-cs"/>
              </a:rPr>
              <a:t>Status code with 200 or 300 level is a pass while status level with 400 or 500 is a failure. </a:t>
            </a:r>
          </a:p>
          <a:p>
            <a:r>
              <a:rPr lang="en-US" sz="1200" b="1" i="0" u="none" strike="noStrike" kern="1200" baseline="0" dirty="0" smtClean="0">
                <a:solidFill>
                  <a:schemeClr val="tx1"/>
                </a:solidFill>
                <a:latin typeface="+mn-lt"/>
                <a:ea typeface="+mn-ea"/>
                <a:cs typeface="+mn-cs"/>
              </a:rPr>
              <a:t>Method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is used to set the request method used for the current request. It can either be GET or POST. 	</a:t>
            </a:r>
          </a:p>
          <a:p>
            <a:endParaRPr lang="en-US" sz="1000"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53</a:t>
            </a:fld>
            <a:endParaRPr lang="en-US" dirty="0"/>
          </a:p>
        </p:txBody>
      </p:sp>
    </p:spTree>
    <p:extLst>
      <p:ext uri="{BB962C8B-B14F-4D97-AF65-F5344CB8AC3E}">
        <p14:creationId xmlns:p14="http://schemas.microsoft.com/office/powerpoint/2010/main" val="3803181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Parse Dependent Requests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can be set to True or False to parse the dependent requests within the requested page. For example, we may not be interested in collecting the details for the images loaded in the web page. So we can turn off the requests for loading images by setting this to False. Only the main request details will be collected. </a:t>
            </a:r>
          </a:p>
          <a:p>
            <a:r>
              <a:rPr lang="en-US" sz="1200" b="0" i="0" u="none" strike="noStrike" kern="1200" baseline="0" dirty="0" smtClean="0">
                <a:solidFill>
                  <a:schemeClr val="tx1"/>
                </a:solidFill>
                <a:latin typeface="+mn-lt"/>
                <a:ea typeface="+mn-ea"/>
                <a:cs typeface="+mn-cs"/>
              </a:rPr>
              <a:t>We should not get confused with this property and the Cache control property. Cache is to disable the dependent requests after caching the first occurrence of the request, but this property is to completely switch off the dependent requests or to completely turn them on. 	</a:t>
            </a:r>
          </a:p>
          <a:p>
            <a:r>
              <a:rPr lang="en-US" sz="1200" b="1" i="0" u="none" strike="noStrike" kern="1200" baseline="0" dirty="0" smtClean="0">
                <a:solidFill>
                  <a:schemeClr val="tx1"/>
                </a:solidFill>
                <a:latin typeface="+mn-lt"/>
                <a:ea typeface="+mn-ea"/>
                <a:cs typeface="+mn-cs"/>
              </a:rPr>
              <a:t>Record Results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a Boolean value which can hold true if the performance data has to be collected for this HTTP request. It is false if the data is not required to be collected 	</a:t>
            </a:r>
          </a:p>
          <a:p>
            <a:r>
              <a:rPr lang="en-US" sz="1200" b="1" i="0" u="none" strike="noStrike" kern="1200" baseline="0" dirty="0" smtClean="0">
                <a:solidFill>
                  <a:schemeClr val="tx1"/>
                </a:solidFill>
                <a:latin typeface="+mn-lt"/>
                <a:ea typeface="+mn-ea"/>
                <a:cs typeface="+mn-cs"/>
              </a:rPr>
              <a:t>Response Time Goal(Seconds)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There are situations where users need the application to respond quickly without any delay. To test this scenario, we can set this property to the expected maximum response time and then test the pages to find out the ones which do not meet the requirement. This value is specified in seconds. The default value is </a:t>
            </a:r>
            <a:r>
              <a:rPr lang="en-US" sz="1200" b="1" i="0" u="none" strike="noStrike" kern="1200" baseline="0" dirty="0" smtClean="0">
                <a:solidFill>
                  <a:schemeClr val="tx1"/>
                </a:solidFill>
                <a:latin typeface="+mn-lt"/>
                <a:ea typeface="+mn-ea"/>
                <a:cs typeface="+mn-cs"/>
              </a:rPr>
              <a:t>0</a:t>
            </a:r>
            <a:r>
              <a:rPr lang="en-US" sz="1200" b="0" i="0" u="none" strike="noStrike" kern="1200" baseline="0" dirty="0" smtClean="0">
                <a:solidFill>
                  <a:schemeClr val="tx1"/>
                </a:solidFill>
                <a:latin typeface="+mn-lt"/>
                <a:ea typeface="+mn-ea"/>
                <a:cs typeface="+mn-cs"/>
              </a:rPr>
              <a:t>, which means the property is not set	</a:t>
            </a:r>
          </a:p>
          <a:p>
            <a:r>
              <a:rPr lang="en-US" sz="1200" b="1" i="0" u="none" strike="noStrike" kern="1200" baseline="0" dirty="0" smtClean="0">
                <a:solidFill>
                  <a:schemeClr val="tx1"/>
                </a:solidFill>
                <a:latin typeface="+mn-lt"/>
                <a:ea typeface="+mn-ea"/>
                <a:cs typeface="+mn-cs"/>
              </a:rPr>
              <a:t>Think Time(Seconds)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for the think time required by a user between pages. This is not the exact time that the user can spend thinking, but is a rough estimation. Also, this property is not very useful for the normal single user Web Performance Test. This is very useful in the case of a Load Test where we can predict the load including the think time of the user between the pages.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The recorder automatically records the think times at the same time as recording the test </a:t>
            </a:r>
          </a:p>
          <a:p>
            <a:r>
              <a:rPr lang="en-US" sz="1200" b="1" i="0" u="none" strike="noStrike" kern="1200" baseline="0" dirty="0" smtClean="0">
                <a:solidFill>
                  <a:schemeClr val="tx1"/>
                </a:solidFill>
                <a:latin typeface="+mn-lt"/>
                <a:ea typeface="+mn-ea"/>
                <a:cs typeface="+mn-cs"/>
              </a:rPr>
              <a:t>Timeout (Seconds)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expiry time for the request. This is the maximum time for the request to respond back. If it doesn't return within this limit, then the page gets timed out with an error. 	</a:t>
            </a:r>
          </a:p>
          <a:p>
            <a:r>
              <a:rPr lang="en-US" sz="1200" b="1" i="0" u="none" strike="noStrike" kern="1200" baseline="0" dirty="0" smtClean="0">
                <a:solidFill>
                  <a:schemeClr val="tx1"/>
                </a:solidFill>
                <a:latin typeface="+mn-lt"/>
                <a:ea typeface="+mn-ea"/>
                <a:cs typeface="+mn-cs"/>
              </a:rPr>
              <a:t>Version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set the HTTP version to use for the request, which can be 1.0 or 1.1. The default is </a:t>
            </a:r>
            <a:r>
              <a:rPr lang="en-US" sz="1200" b="1" i="0" u="none" strike="noStrike" kern="1200" baseline="0" dirty="0" smtClean="0">
                <a:solidFill>
                  <a:schemeClr val="tx1"/>
                </a:solidFill>
                <a:latin typeface="+mn-lt"/>
                <a:ea typeface="+mn-ea"/>
                <a:cs typeface="+mn-cs"/>
              </a:rPr>
              <a:t>1.1 </a:t>
            </a:r>
            <a:r>
              <a:rPr lang="en-US" sz="1200" b="0" i="0" u="none" strike="noStrike" kern="1200" baseline="0" dirty="0" smtClean="0">
                <a:solidFill>
                  <a:schemeClr val="tx1"/>
                </a:solidFill>
                <a:latin typeface="+mn-lt"/>
                <a:ea typeface="+mn-ea"/>
                <a:cs typeface="+mn-cs"/>
              </a:rPr>
              <a:t>which is the normal or the latest of the HTTP versions. 	</a:t>
            </a:r>
          </a:p>
          <a:p>
            <a:r>
              <a:rPr lang="en-US" sz="1200" b="1" i="0" u="none" strike="noStrike" kern="1200" baseline="0" dirty="0" smtClean="0">
                <a:solidFill>
                  <a:schemeClr val="tx1"/>
                </a:solidFill>
                <a:latin typeface="+mn-lt"/>
                <a:ea typeface="+mn-ea"/>
                <a:cs typeface="+mn-cs"/>
              </a:rPr>
              <a:t>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URL address for the request.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54</a:t>
            </a:fld>
            <a:endParaRPr lang="en-US" dirty="0"/>
          </a:p>
        </p:txBody>
      </p:sp>
    </p:spTree>
    <p:extLst>
      <p:ext uri="{BB962C8B-B14F-4D97-AF65-F5344CB8AC3E}">
        <p14:creationId xmlns:p14="http://schemas.microsoft.com/office/powerpoint/2010/main" val="477250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extract the inner text from the specified HTML tag. We can use the attribute name and value parameters to find the exact match of the attribute and then find the inner text from the matching attribute. 	</a:t>
            </a:r>
          </a:p>
          <a:p>
            <a:r>
              <a:rPr lang="en-US" sz="1200" b="1" i="0" u="none" strike="noStrike" kern="1200" baseline="0" dirty="0" smtClean="0">
                <a:solidFill>
                  <a:schemeClr val="tx1"/>
                </a:solidFill>
                <a:latin typeface="+mn-lt"/>
                <a:ea typeface="+mn-ea"/>
                <a:cs typeface="+mn-cs"/>
              </a:rPr>
              <a:t>Extract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attribute value from the request page based on the tag and the attribute name; we can also use the optional matching attribute name and value within the same tag to find out the required attribute easily; the extracted value will be stored in the context parameter 	</a:t>
            </a:r>
          </a:p>
          <a:p>
            <a:r>
              <a:rPr lang="en-US" sz="1200" b="1" i="0" u="none" strike="noStrike" kern="1200" baseline="0" dirty="0" smtClean="0">
                <a:solidFill>
                  <a:schemeClr val="tx1"/>
                </a:solidFill>
                <a:latin typeface="+mn-lt"/>
                <a:ea typeface="+mn-ea"/>
                <a:cs typeface="+mn-cs"/>
              </a:rPr>
              <a:t>Extract 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value from one of the Form fields in the response; the field name is identified here 	</a:t>
            </a:r>
          </a:p>
          <a:p>
            <a:r>
              <a:rPr lang="en-US" sz="1200" b="1" i="0" u="none" strike="noStrike" kern="1200" baseline="0" dirty="0" smtClean="0">
                <a:solidFill>
                  <a:schemeClr val="tx1"/>
                </a:solidFill>
                <a:latin typeface="+mn-lt"/>
                <a:ea typeface="+mn-ea"/>
                <a:cs typeface="+mn-cs"/>
              </a:rPr>
              <a:t>Extract HTTP Header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HTTP message header value in the response page 	</a:t>
            </a:r>
          </a:p>
          <a:p>
            <a:r>
              <a:rPr lang="en-US" sz="1200" b="1" i="0" u="none" strike="noStrike" kern="1200" baseline="0" dirty="0" smtClean="0">
                <a:solidFill>
                  <a:schemeClr val="tx1"/>
                </a:solidFill>
                <a:latin typeface="+mn-lt"/>
                <a:ea typeface="+mn-ea"/>
                <a:cs typeface="+mn-cs"/>
              </a:rPr>
              <a:t>Extract Regular Expression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the value using the regular expression to find the matching pattern in the response 	</a:t>
            </a:r>
          </a:p>
          <a:p>
            <a:r>
              <a:rPr lang="en-US" sz="1200" b="1" i="0" u="none" strike="noStrike" kern="1200" baseline="0" dirty="0" smtClean="0">
                <a:solidFill>
                  <a:schemeClr val="tx1"/>
                </a:solidFill>
                <a:latin typeface="+mn-lt"/>
                <a:ea typeface="+mn-ea"/>
                <a:cs typeface="+mn-cs"/>
              </a:rPr>
              <a:t>Extract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text from the response page; the text is identified based on its starting and ending value with text </a:t>
            </a:r>
            <a:r>
              <a:rPr lang="en-US" sz="1200" b="1" i="0" u="none" strike="noStrike" kern="1200" baseline="0" dirty="0" smtClean="0">
                <a:solidFill>
                  <a:schemeClr val="tx1"/>
                </a:solidFill>
                <a:latin typeface="+mn-lt"/>
                <a:ea typeface="+mn-ea"/>
                <a:cs typeface="+mn-cs"/>
              </a:rPr>
              <a:t>Casing </a:t>
            </a:r>
            <a:r>
              <a:rPr lang="en-US" sz="1200" b="0" i="0" u="none" strike="noStrike" kern="1200" baseline="0" dirty="0" smtClean="0">
                <a:solidFill>
                  <a:schemeClr val="tx1"/>
                </a:solidFill>
                <a:latin typeface="+mn-lt"/>
                <a:ea typeface="+mn-ea"/>
                <a:cs typeface="+mn-cs"/>
              </a:rPr>
              <a:t>as optional 	</a:t>
            </a:r>
          </a:p>
          <a:p>
            <a:r>
              <a:rPr lang="en-US" sz="1200" b="1" i="0" u="none" strike="noStrike" kern="1200" baseline="0" dirty="0" smtClean="0">
                <a:solidFill>
                  <a:schemeClr val="tx1"/>
                </a:solidFill>
                <a:latin typeface="+mn-lt"/>
                <a:ea typeface="+mn-ea"/>
                <a:cs typeface="+mn-cs"/>
              </a:rPr>
              <a:t>Extract Hidden Fields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all hidden field values from the response and assigns them to the context parameter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58</a:t>
            </a:fld>
            <a:endParaRPr lang="en-US" dirty="0"/>
          </a:p>
        </p:txBody>
      </p:sp>
    </p:spTree>
    <p:extLst>
      <p:ext uri="{BB962C8B-B14F-4D97-AF65-F5344CB8AC3E}">
        <p14:creationId xmlns:p14="http://schemas.microsoft.com/office/powerpoint/2010/main" val="3389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See:</a:t>
            </a:r>
            <a:br>
              <a:rPr lang="en-US" smtClean="0"/>
            </a:br>
            <a:r>
              <a:rPr lang="en-US" smtClean="0">
                <a:hlinkClick r:id="rId3"/>
              </a:rPr>
              <a:t>http://www.soapui.org/Load-Testing/concept.html</a:t>
            </a:r>
            <a:r>
              <a:rPr lang="en-US" smtClean="0"/>
              <a:t/>
            </a:r>
            <a:br>
              <a:rPr lang="en-US" smtClean="0"/>
            </a:br>
            <a:endParaRPr lang="en-US" dirty="0" smtClean="0"/>
          </a:p>
          <a:p>
            <a:r>
              <a:rPr lang="en-US" dirty="0" smtClean="0">
                <a:hlinkClick r:id="rId4"/>
              </a:rPr>
              <a:t>http://searchsoftwarequality.techtarget.com/answer/Understanding-performance-load-and-stress-testing</a:t>
            </a:r>
            <a:endParaRPr lang="en-US" dirty="0" smtClean="0"/>
          </a:p>
          <a:p>
            <a:endParaRPr lang="en-US" dirty="0" smtClean="0"/>
          </a:p>
          <a:p>
            <a:r>
              <a:rPr lang="en-US" dirty="0" smtClean="0">
                <a:hlinkClick r:id="rId5"/>
              </a:rPr>
              <a:t>http://agiletesting.blogspot.com/2005/02/performance-vs-load-vs-stress-testing.html</a:t>
            </a:r>
            <a:endParaRPr lang="en-US" dirty="0" smtClean="0"/>
          </a:p>
          <a:p>
            <a:endParaRPr lang="en-US" dirty="0" smtClean="0"/>
          </a:p>
          <a:p>
            <a:r>
              <a:rPr lang="en-US" dirty="0" smtClean="0">
                <a:hlinkClick r:id="rId6"/>
              </a:rPr>
              <a:t>http://agiletesting.blogspot.com/2005/04/more-on-performance-vs-load-testing.html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a:t>
            </a:fld>
            <a:endParaRPr lang="en-US" dirty="0"/>
          </a:p>
        </p:txBody>
      </p:sp>
    </p:spTree>
    <p:extLst>
      <p:ext uri="{BB962C8B-B14F-4D97-AF65-F5344CB8AC3E}">
        <p14:creationId xmlns:p14="http://schemas.microsoft.com/office/powerpoint/2010/main" val="1834117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Selected Option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that the specified option in the HTML 'select' tag is selected. The parameters are: </a:t>
            </a:r>
          </a:p>
          <a:p>
            <a:r>
              <a:rPr lang="en-US" sz="1200" b="0" i="0" u="sng" strike="noStrike" kern="1200" baseline="0" dirty="0" smtClean="0">
                <a:solidFill>
                  <a:schemeClr val="tx1"/>
                </a:solidFill>
                <a:latin typeface="+mn-lt"/>
                <a:ea typeface="+mn-ea"/>
                <a:cs typeface="+mn-cs"/>
              </a:rPr>
              <a:t>Select Tag Name </a:t>
            </a:r>
          </a:p>
          <a:p>
            <a:r>
              <a:rPr lang="en-US" sz="1200" b="0" i="0" u="sng" strike="noStrike" kern="1200" baseline="0" dirty="0" smtClean="0">
                <a:solidFill>
                  <a:schemeClr val="tx1"/>
                </a:solidFill>
                <a:latin typeface="+mn-lt"/>
                <a:ea typeface="+mn-ea"/>
                <a:cs typeface="+mn-cs"/>
              </a:rPr>
              <a:t>Expected Selected Option </a:t>
            </a:r>
          </a:p>
          <a:p>
            <a:r>
              <a:rPr lang="en-US" sz="1200" b="0" i="0" u="sng" strike="noStrike" kern="1200" baseline="0" dirty="0" smtClean="0">
                <a:solidFill>
                  <a:schemeClr val="tx1"/>
                </a:solidFill>
                <a:latin typeface="+mn-lt"/>
                <a:ea typeface="+mn-ea"/>
                <a:cs typeface="+mn-cs"/>
              </a:rPr>
              <a:t>Index </a:t>
            </a:r>
          </a:p>
          <a:p>
            <a:r>
              <a:rPr lang="en-US" sz="1200" b="0" i="0" u="sng" strike="noStrike" kern="1200" baseline="0" dirty="0" smtClean="0">
                <a:solidFill>
                  <a:schemeClr val="tx1"/>
                </a:solidFill>
                <a:latin typeface="+mn-lt"/>
                <a:ea typeface="+mn-ea"/>
                <a:cs typeface="+mn-cs"/>
              </a:rPr>
              <a:t>Ignore Case 	</a:t>
            </a:r>
          </a:p>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specified expected inner text exists within the specified HTML tag	</a:t>
            </a:r>
          </a:p>
          <a:p>
            <a:r>
              <a:rPr lang="en-US" sz="1200" b="1" i="0" u="none" strike="noStrike" kern="1200" baseline="0" dirty="0" smtClean="0">
                <a:solidFill>
                  <a:schemeClr val="tx1"/>
                </a:solidFill>
                <a:latin typeface="+mn-lt"/>
                <a:ea typeface="+mn-ea"/>
                <a:cs typeface="+mn-cs"/>
              </a:rPr>
              <a:t>Response Time Goal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response time for the request is less than or equal to the response time goal as specified on the request 	</a:t>
            </a:r>
          </a:p>
          <a:p>
            <a:r>
              <a:rPr lang="en-US" sz="1200" b="1" i="0" u="none" strike="noStrike" kern="1200" baseline="0" dirty="0" smtClean="0">
                <a:solidFill>
                  <a:schemeClr val="tx1"/>
                </a:solidFill>
                <a:latin typeface="+mn-lt"/>
                <a:ea typeface="+mn-ea"/>
                <a:cs typeface="+mn-cs"/>
              </a:rPr>
              <a:t>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 existence of the form field name and value is verified using this; the parameters are: </a:t>
            </a:r>
          </a:p>
          <a:p>
            <a:r>
              <a:rPr lang="en-US" sz="1200" b="0" i="0" u="sng" strike="noStrike" kern="1200" baseline="0" dirty="0" smtClean="0">
                <a:solidFill>
                  <a:schemeClr val="tx1"/>
                </a:solidFill>
                <a:latin typeface="+mn-lt"/>
                <a:ea typeface="+mn-ea"/>
                <a:cs typeface="+mn-cs"/>
              </a:rPr>
              <a:t>Form Field Name </a:t>
            </a:r>
          </a:p>
          <a:p>
            <a:r>
              <a:rPr lang="en-US" sz="1200" b="0" i="0" u="sng" strike="noStrike" kern="1200" baseline="0" dirty="0" smtClean="0">
                <a:solidFill>
                  <a:schemeClr val="tx1"/>
                </a:solidFill>
                <a:latin typeface="+mn-lt"/>
                <a:ea typeface="+mn-ea"/>
                <a:cs typeface="+mn-cs"/>
              </a:rPr>
              <a:t>Expected Value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Find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the existence of a specified text in the response; the parameters used for this are: </a:t>
            </a:r>
          </a:p>
          <a:p>
            <a:r>
              <a:rPr lang="en-US" sz="1200" b="0" i="0" u="sng" strike="noStrike" kern="1200" baseline="0" dirty="0" smtClean="0">
                <a:solidFill>
                  <a:schemeClr val="tx1"/>
                </a:solidFill>
                <a:latin typeface="+mn-lt"/>
                <a:ea typeface="+mn-ea"/>
                <a:cs typeface="+mn-cs"/>
              </a:rPr>
              <a:t>Find Text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Use Regular Expression </a:t>
            </a:r>
          </a:p>
          <a:p>
            <a:r>
              <a:rPr lang="en-US" sz="1200" b="0" i="0" u="sng" strike="noStrike" kern="1200" baseline="0" dirty="0" smtClean="0">
                <a:solidFill>
                  <a:schemeClr val="tx1"/>
                </a:solidFill>
                <a:latin typeface="+mn-lt"/>
                <a:ea typeface="+mn-ea"/>
                <a:cs typeface="+mn-cs"/>
              </a:rPr>
              <a:t>Pass If Text Found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Maximum Request Time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request finishes within the specified maximum request Time </a:t>
            </a:r>
          </a:p>
          <a:p>
            <a:r>
              <a:rPr lang="en-US" sz="1200" b="0" i="0" u="sng" strike="noStrike" kern="1200" baseline="0" dirty="0" smtClean="0">
                <a:solidFill>
                  <a:schemeClr val="tx1"/>
                </a:solidFill>
                <a:latin typeface="+mn-lt"/>
                <a:ea typeface="+mn-ea"/>
                <a:cs typeface="+mn-cs"/>
              </a:rPr>
              <a:t>Max Request Time (milliseconds)</a:t>
            </a:r>
          </a:p>
          <a:p>
            <a:r>
              <a:rPr lang="en-US" sz="1200" b="1" i="0" u="none" strike="noStrike" kern="1200" baseline="0" dirty="0" smtClean="0">
                <a:solidFill>
                  <a:schemeClr val="tx1"/>
                </a:solidFill>
                <a:latin typeface="+mn-lt"/>
                <a:ea typeface="+mn-ea"/>
                <a:cs typeface="+mn-cs"/>
              </a:rPr>
              <a:t>Required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similar to the attribute used in the Extraction rules; in extraction rules we just extract the value of the specific attribute using the tag and the other attribute within the tag; but here in validation rules, we use the same tag to find out whether the attribute is returning the expected value; the parameters used here are the same as the ones used in extraction rules with an additional field to specify the expected value. The properties are: </a:t>
            </a:r>
          </a:p>
          <a:p>
            <a:r>
              <a:rPr lang="en-US" sz="1200" b="0" i="0" u="sng" strike="noStrike" kern="1200" baseline="0" dirty="0" smtClean="0">
                <a:solidFill>
                  <a:schemeClr val="tx1"/>
                </a:solidFill>
                <a:latin typeface="+mn-lt"/>
                <a:ea typeface="+mn-ea"/>
                <a:cs typeface="+mn-cs"/>
              </a:rPr>
              <a:t>Tag Name </a:t>
            </a:r>
          </a:p>
          <a:p>
            <a:r>
              <a:rPr lang="en-US" sz="1200" b="0" i="0" u="sng" strike="noStrike" kern="1200" baseline="0" dirty="0" smtClean="0">
                <a:solidFill>
                  <a:schemeClr val="tx1"/>
                </a:solidFill>
                <a:latin typeface="+mn-lt"/>
                <a:ea typeface="+mn-ea"/>
                <a:cs typeface="+mn-cs"/>
              </a:rPr>
              <a:t>Attribute Name </a:t>
            </a:r>
          </a:p>
          <a:p>
            <a:r>
              <a:rPr lang="en-US" sz="1200" b="0" i="0" u="sng" strike="noStrike" kern="1200" baseline="0" dirty="0" smtClean="0">
                <a:solidFill>
                  <a:schemeClr val="tx1"/>
                </a:solidFill>
                <a:latin typeface="+mn-lt"/>
                <a:ea typeface="+mn-ea"/>
                <a:cs typeface="+mn-cs"/>
              </a:rPr>
              <a:t>Match Attribute Name </a:t>
            </a:r>
          </a:p>
          <a:p>
            <a:r>
              <a:rPr lang="en-US" sz="1200" b="0" i="0" u="sng" strike="noStrike" kern="1200" baseline="0" dirty="0" smtClean="0">
                <a:solidFill>
                  <a:schemeClr val="tx1"/>
                </a:solidFill>
                <a:latin typeface="+mn-lt"/>
                <a:ea typeface="+mn-ea"/>
                <a:cs typeface="+mn-cs"/>
              </a:rPr>
              <a:t>Match Attribute Value </a:t>
            </a:r>
          </a:p>
          <a:p>
            <a:r>
              <a:rPr lang="en-US" sz="1200" b="0" i="0" u="sng" strike="noStrike" kern="1200" baseline="0" dirty="0" smtClean="0">
                <a:solidFill>
                  <a:schemeClr val="tx1"/>
                </a:solidFill>
                <a:latin typeface="+mn-lt"/>
                <a:ea typeface="+mn-ea"/>
                <a:cs typeface="+mn-cs"/>
              </a:rPr>
              <a:t>Expected Value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Index </a:t>
            </a:r>
          </a:p>
          <a:p>
            <a:r>
              <a:rPr lang="en-US" sz="1200" b="0" i="0" u="none" strike="noStrike" kern="1200" baseline="0" dirty="0" smtClean="0">
                <a:solidFill>
                  <a:schemeClr val="tx1"/>
                </a:solidFill>
                <a:latin typeface="+mn-lt"/>
                <a:ea typeface="+mn-ea"/>
                <a:cs typeface="+mn-cs"/>
              </a:rPr>
              <a:t>The index is used here to indicate which occurrence of the string to validate; if the index is set to </a:t>
            </a:r>
            <a:r>
              <a:rPr lang="en-US" sz="1200" b="1" i="0" u="none" strike="noStrike" kern="1200" baseline="0" dirty="0" smtClean="0">
                <a:solidFill>
                  <a:schemeClr val="tx1"/>
                </a:solidFill>
                <a:latin typeface="+mn-lt"/>
                <a:ea typeface="+mn-ea"/>
                <a:cs typeface="+mn-cs"/>
              </a:rPr>
              <a:t>-1</a:t>
            </a:r>
            <a:r>
              <a:rPr lang="en-US" sz="1200" b="0" i="0" u="none" strike="noStrike" kern="1200" baseline="0" dirty="0" smtClean="0">
                <a:solidFill>
                  <a:schemeClr val="tx1"/>
                </a:solidFill>
                <a:latin typeface="+mn-lt"/>
                <a:ea typeface="+mn-ea"/>
                <a:cs typeface="+mn-cs"/>
              </a:rPr>
              <a:t>, then it checks any form field value in the form and passes the test if any one match is found 	</a:t>
            </a:r>
          </a:p>
          <a:p>
            <a:r>
              <a:rPr lang="en-US" sz="1200" b="1" i="0" u="none" strike="noStrike" kern="1200" baseline="0" dirty="0" smtClean="0">
                <a:solidFill>
                  <a:schemeClr val="tx1"/>
                </a:solidFill>
                <a:latin typeface="+mn-lt"/>
                <a:ea typeface="+mn-ea"/>
                <a:cs typeface="+mn-cs"/>
              </a:rPr>
              <a:t>Required Tag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verify if the specified tag exists in the response; we can also set the minimum occurrence if there is a chance of getting the same tag many times in the response; the parameters are: </a:t>
            </a:r>
          </a:p>
          <a:p>
            <a:r>
              <a:rPr lang="en-US" sz="1200" b="0" i="0" u="sng" strike="noStrike" kern="1200" baseline="0" dirty="0" smtClean="0">
                <a:solidFill>
                  <a:schemeClr val="tx1"/>
                </a:solidFill>
                <a:latin typeface="+mn-lt"/>
                <a:ea typeface="+mn-ea"/>
                <a:cs typeface="+mn-cs"/>
              </a:rPr>
              <a:t>Required Tag Name </a:t>
            </a:r>
          </a:p>
          <a:p>
            <a:r>
              <a:rPr lang="en-US" sz="1200" b="0" i="0" u="sng" strike="noStrike" kern="1200" baseline="0" dirty="0" smtClean="0">
                <a:solidFill>
                  <a:schemeClr val="tx1"/>
                </a:solidFill>
                <a:latin typeface="+mn-lt"/>
                <a:ea typeface="+mn-ea"/>
                <a:cs typeface="+mn-cs"/>
              </a:rPr>
              <a:t>Minimum Occurrences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URL is the same as the Expected URL; the property is the level for the response URL; the level can be High, Medium, or Low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63</a:t>
            </a:fld>
            <a:endParaRPr lang="en-US" dirty="0"/>
          </a:p>
        </p:txBody>
      </p:sp>
    </p:spTree>
    <p:extLst>
      <p:ext uri="{BB962C8B-B14F-4D97-AF65-F5344CB8AC3E}">
        <p14:creationId xmlns:p14="http://schemas.microsoft.com/office/powerpoint/2010/main" val="278180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http://www.dotnetfunda.com/articles/article901-web-performance-test-using-visual-studio-part-i-.aspx</a:t>
            </a:r>
            <a:endParaRPr lang="en-US" u="none" dirty="0" smtClean="0">
              <a:hlinkClick r:id=""/>
            </a:endParaRPr>
          </a:p>
          <a:p>
            <a:endParaRPr lang="en-US" u="none" dirty="0" smtClean="0">
              <a:hlinkClick r:id=""/>
            </a:endParaRPr>
          </a:p>
          <a:p>
            <a:r>
              <a:rPr lang="en-US" dirty="0" smtClean="0">
                <a:hlinkClick r:id="rId4"/>
              </a:rPr>
              <a:t>http://blogs.msdn.com/b/willy-peter_schaub/archive/2010/04/01/visual-studio-2010-performance-testing-quick-reference-guide-has-been-updated.aspx</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74</a:t>
            </a:fld>
            <a:endParaRPr lang="en-US" dirty="0"/>
          </a:p>
        </p:txBody>
      </p:sp>
    </p:spTree>
    <p:extLst>
      <p:ext uri="{BB962C8B-B14F-4D97-AF65-F5344CB8AC3E}">
        <p14:creationId xmlns:p14="http://schemas.microsoft.com/office/powerpoint/2010/main" val="421864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112249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732759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http://agiletesting.blogspot.com/2005/02/performance-vs-load-vs-stress-testing.html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141258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http://www.layer7tech.com/tutorials/performance-testing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val="49899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http://msdn.microsoft.com/en-us/library/bb924359.aspx</a:t>
            </a:r>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10</a:t>
            </a:fld>
            <a:endParaRPr lang="en-US"/>
          </a:p>
        </p:txBody>
      </p:sp>
    </p:spTree>
    <p:extLst>
      <p:ext uri="{BB962C8B-B14F-4D97-AF65-F5344CB8AC3E}">
        <p14:creationId xmlns:p14="http://schemas.microsoft.com/office/powerpoint/2010/main" val="143049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smtClean="0"/>
          </a:p>
          <a:p>
            <a:endParaRPr lang="en-US" dirty="0" smtClean="0"/>
          </a:p>
          <a:p>
            <a:r>
              <a:rPr lang="en-US" dirty="0" smtClean="0">
                <a:hlinkClick r:id="rId4"/>
              </a:rPr>
              <a:t>http://blog.browsermob.com/2008/12/performance-vs-load-vs-stress-testing/</a:t>
            </a:r>
            <a:endParaRPr lang="en-US" dirty="0" smtClean="0"/>
          </a:p>
          <a:p>
            <a:endParaRPr lang="en-US" dirty="0" smtClean="0"/>
          </a:p>
          <a:p>
            <a:r>
              <a:rPr lang="en-US" dirty="0" smtClean="0"/>
              <a:t>See also: </a:t>
            </a:r>
            <a:r>
              <a:rPr lang="en-US" dirty="0" smtClean="0">
                <a:hlinkClick r:id="rId5"/>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a:t>
            </a:fld>
            <a:endParaRPr lang="en-US" dirty="0"/>
          </a:p>
        </p:txBody>
      </p:sp>
    </p:spTree>
    <p:extLst>
      <p:ext uri="{BB962C8B-B14F-4D97-AF65-F5344CB8AC3E}">
        <p14:creationId xmlns:p14="http://schemas.microsoft.com/office/powerpoint/2010/main" val="208301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a:t>
            </a:fld>
            <a:endParaRPr lang="en-US" dirty="0"/>
          </a:p>
        </p:txBody>
      </p:sp>
    </p:spTree>
    <p:extLst>
      <p:ext uri="{BB962C8B-B14F-4D97-AF65-F5344CB8AC3E}">
        <p14:creationId xmlns:p14="http://schemas.microsoft.com/office/powerpoint/2010/main" val="274133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11541553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3864238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148680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20261094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0826084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23079723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14725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73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msdn.microsoft.com/en-us/library/aa337591.aspx" TargetMode="External"/><Relationship Id="rId2" Type="http://schemas.openxmlformats.org/officeDocument/2006/relationships/hyperlink" Target="http://stage.telerikacademy.co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0.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hyperlink" Target="http://forums.academy.telerik.com/" TargetMode="External"/><Relationship Id="rId10" Type="http://schemas.openxmlformats.org/officeDocument/2006/relationships/image" Target="../media/image62.png"/><Relationship Id="rId4" Type="http://schemas.openxmlformats.org/officeDocument/2006/relationships/hyperlink" Target="http://www.facebook.com/telerikacademy" TargetMode="External"/><Relationship Id="rId9"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6912" y="3054533"/>
            <a:ext cx="6369627" cy="1278083"/>
          </a:xfrm>
        </p:spPr>
        <p:txBody>
          <a:bodyPr/>
          <a:lstStyle/>
          <a:p>
            <a:pPr algn="ctr"/>
            <a:r>
              <a:rPr lang="en-US" dirty="0" smtClean="0"/>
              <a:t>Performance Testing</a:t>
            </a:r>
            <a:br>
              <a:rPr lang="en-US" dirty="0" smtClean="0"/>
            </a:br>
            <a:endParaRPr lang="en-US" sz="2800" dirty="0">
              <a:solidFill>
                <a:srgbClr val="FAF8C8"/>
              </a:solidFill>
              <a:effectLst>
                <a:outerShdw blurRad="38100" dist="38100" dir="2700000" algn="tl">
                  <a:srgbClr val="000000">
                    <a:alpha val="43137"/>
                  </a:srgbClr>
                </a:outerShdw>
              </a:effectLst>
              <a:latin typeface="+mn-lt"/>
              <a:ea typeface="+mn-ea"/>
              <a:cs typeface="+mn-cs"/>
            </a:endParaRPr>
          </a:p>
        </p:txBody>
      </p:sp>
      <p:pic>
        <p:nvPicPr>
          <p:cNvPr id="12290" name="Picture 2" descr="http://4.bp.blogspot.com/_3qxzyO2n5Ts/SctZtJyCIhI/AAAAAAAACEE/TRNJE9SQf04/s400/000a07f4_medium.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45699" y="4959919"/>
            <a:ext cx="1540840" cy="1390650"/>
          </a:xfrm>
          <a:prstGeom prst="roundRect">
            <a:avLst>
              <a:gd name="adj" fmla="val 893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18"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9"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20"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1288900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solidFill>
                  <a:srgbClr val="CCFF33"/>
                </a:solidFill>
              </a:rPr>
              <a:t>Core Performance Testing Activities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grpSp>
        <p:nvGrpSpPr>
          <p:cNvPr id="5" name="Group 4"/>
          <p:cNvGrpSpPr/>
          <p:nvPr/>
        </p:nvGrpSpPr>
        <p:grpSpPr>
          <a:xfrm>
            <a:off x="2057400" y="1539622"/>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Test Environment</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Performance Acceptance </a:t>
              </a:r>
              <a:r>
                <a:rPr lang="en-US" sz="2200" b="1" dirty="0" smtClean="0">
                  <a:effectLst>
                    <a:outerShdw blurRad="38100" dist="38100" dir="2700000" algn="tl">
                      <a:srgbClr val="000000">
                        <a:alpha val="43137"/>
                      </a:srgbClr>
                    </a:outerShdw>
                  </a:effectLst>
                </a:rPr>
                <a:t>Criteria</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Plan and Design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5638800"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Configure Test </a:t>
              </a:r>
              <a:r>
                <a:rPr lang="en-US" sz="2200" b="1" dirty="0" smtClean="0">
                  <a:effectLst>
                    <a:outerShdw blurRad="38100" dist="38100" dir="2700000" algn="tl">
                      <a:srgbClr val="000000">
                        <a:alpha val="43137"/>
                      </a:srgbClr>
                    </a:outerShdw>
                  </a:effectLst>
                </a:rPr>
                <a:t>Environment</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5638800"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Implement Test </a:t>
              </a:r>
              <a:r>
                <a:rPr lang="en-US" sz="2200" b="1" dirty="0" smtClean="0">
                  <a:effectLst>
                    <a:outerShdw blurRad="38100" dist="38100" dir="2700000" algn="tl">
                      <a:srgbClr val="000000">
                        <a:alpha val="43137"/>
                      </a:srgbClr>
                    </a:outerShdw>
                  </a:effectLst>
                </a:rPr>
                <a:t>Design</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5638800"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Execute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5638800"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Analyze, Report, and </a:t>
              </a:r>
              <a:r>
                <a:rPr lang="en-US" sz="2200" b="1" dirty="0" smtClean="0">
                  <a:effectLst>
                    <a:outerShdw blurRad="38100" dist="38100" dir="2700000" algn="tl">
                      <a:srgbClr val="000000">
                        <a:alpha val="43137"/>
                      </a:srgbClr>
                    </a:outerShdw>
                  </a:effectLst>
                </a:rPr>
                <a:t>Retest</a:t>
              </a:r>
              <a:endParaRPr lang="en-US" sz="22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708310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Load Testing</a:t>
            </a:r>
            <a:r>
              <a:rPr lang="en-US" dirty="0" smtClean="0"/>
              <a:t>?</a:t>
            </a:r>
          </a:p>
          <a:p>
            <a:pPr lvl="1"/>
            <a:r>
              <a:rPr lang="en-US" dirty="0" smtClean="0"/>
              <a:t>Testing </a:t>
            </a:r>
            <a:r>
              <a:rPr lang="en-US" dirty="0"/>
              <a:t>performance characteristics </a:t>
            </a:r>
            <a:r>
              <a:rPr lang="en-US" dirty="0" smtClean="0"/>
              <a:t>of an application under specific volumes of load</a:t>
            </a:r>
          </a:p>
          <a:p>
            <a:pPr lvl="2"/>
            <a:r>
              <a:rPr lang="en-US" dirty="0" smtClean="0"/>
              <a:t>Usually </a:t>
            </a:r>
            <a:r>
              <a:rPr lang="en-US" dirty="0"/>
              <a:t>a range of the </a:t>
            </a:r>
            <a:r>
              <a:rPr lang="en-US" dirty="0">
                <a:solidFill>
                  <a:schemeClr val="accent5">
                    <a:lumMod val="20000"/>
                    <a:lumOff val="80000"/>
                  </a:schemeClr>
                </a:solidFill>
              </a:rPr>
              <a:t>upper </a:t>
            </a:r>
            <a:r>
              <a:rPr lang="en-US" dirty="0"/>
              <a:t>and </a:t>
            </a:r>
            <a:r>
              <a:rPr lang="en-US" dirty="0">
                <a:solidFill>
                  <a:schemeClr val="accent5">
                    <a:lumMod val="20000"/>
                    <a:lumOff val="80000"/>
                  </a:schemeClr>
                </a:solidFill>
              </a:rPr>
              <a:t>lower limits expected by the </a:t>
            </a:r>
            <a:r>
              <a:rPr lang="en-US" dirty="0" smtClean="0">
                <a:solidFill>
                  <a:schemeClr val="accent5">
                    <a:lumMod val="20000"/>
                    <a:lumOff val="80000"/>
                  </a:schemeClr>
                </a:solidFill>
              </a:rPr>
              <a:t>business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17410" name="Picture 2" descr="http://www.prashantparashar.com/wp-content/uploads/2011/04/speedomete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2300" y="4266079"/>
            <a:ext cx="2819400" cy="2114550"/>
          </a:xfrm>
          <a:prstGeom prst="roundRect">
            <a:avLst>
              <a:gd name="adj" fmla="val 103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25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Load Testing</a:t>
            </a:r>
            <a:endParaRPr lang="en-US" dirty="0"/>
          </a:p>
        </p:txBody>
      </p:sp>
      <p:sp>
        <p:nvSpPr>
          <p:cNvPr id="3" name="Content Placeholder 2"/>
          <p:cNvSpPr>
            <a:spLocks noGrp="1"/>
          </p:cNvSpPr>
          <p:nvPr>
            <p:ph idx="1"/>
          </p:nvPr>
        </p:nvSpPr>
        <p:spPr/>
        <p:txBody>
          <a:bodyPr/>
          <a:lstStyle/>
          <a:p>
            <a:r>
              <a:rPr lang="en-US" dirty="0" smtClean="0"/>
              <a:t>Load testing aims to improve:</a:t>
            </a:r>
          </a:p>
          <a:p>
            <a:pPr lvl="1"/>
            <a:r>
              <a:rPr lang="en-US" dirty="0" smtClean="0"/>
              <a:t>Performance</a:t>
            </a:r>
          </a:p>
          <a:p>
            <a:pPr lvl="2"/>
            <a:r>
              <a:rPr lang="en-US" dirty="0" smtClean="0"/>
              <a:t>Reduce the time needed to execute a request</a:t>
            </a:r>
          </a:p>
          <a:p>
            <a:pPr lvl="1"/>
            <a:r>
              <a:rPr lang="en-US" dirty="0" smtClean="0"/>
              <a:t>Scalability</a:t>
            </a:r>
          </a:p>
          <a:p>
            <a:pPr lvl="2"/>
            <a:r>
              <a:rPr lang="en-US" dirty="0" smtClean="0"/>
              <a:t>Exceed the number of concurrent users anticipated at peak load in production</a:t>
            </a:r>
          </a:p>
          <a:p>
            <a:pPr lvl="1"/>
            <a:r>
              <a:rPr lang="en-US" dirty="0" smtClean="0"/>
              <a:t>Stability</a:t>
            </a:r>
          </a:p>
          <a:p>
            <a:pPr lvl="2"/>
            <a:r>
              <a:rPr lang="en-US" dirty="0"/>
              <a:t>R</a:t>
            </a:r>
            <a:r>
              <a:rPr lang="en-US" dirty="0" smtClean="0"/>
              <a:t>educe component memory leaks and system crashes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37074537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72" y="148121"/>
            <a:ext cx="7086600" cy="838200"/>
          </a:xfrm>
        </p:spPr>
        <p:txBody>
          <a:bodyPr/>
          <a:lstStyle/>
          <a:p>
            <a:pPr>
              <a:tabLst>
                <a:tab pos="5318125" algn="l"/>
              </a:tabLst>
            </a:pPr>
            <a:r>
              <a:rPr lang="en-US" dirty="0" smtClean="0"/>
              <a:t>How </a:t>
            </a:r>
            <a:r>
              <a:rPr lang="en-US" dirty="0"/>
              <a:t>to load-test a Web application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grpSp>
        <p:nvGrpSpPr>
          <p:cNvPr id="7" name="Group 6"/>
          <p:cNvGrpSpPr/>
          <p:nvPr/>
        </p:nvGrpSpPr>
        <p:grpSpPr>
          <a:xfrm>
            <a:off x="1948543" y="1283807"/>
            <a:ext cx="5638800" cy="517778"/>
            <a:chOff x="1828799" y="304803"/>
            <a:chExt cx="5105155" cy="722354"/>
          </a:xfrm>
          <a:scene3d>
            <a:camera prst="orthographicFront"/>
            <a:lightRig rig="threePt" dir="t"/>
          </a:scene3d>
        </p:grpSpPr>
        <p:sp>
          <p:nvSpPr>
            <p:cNvPr id="8" name="Rounded Rectangle 7"/>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a:t>
              </a:r>
              <a:r>
                <a:rPr lang="en-US" sz="2200" b="1" dirty="0">
                  <a:effectLst>
                    <a:outerShdw blurRad="38100" dist="38100" dir="2700000" algn="tl">
                      <a:srgbClr val="000000">
                        <a:alpha val="43137"/>
                      </a:srgbClr>
                    </a:outerShdw>
                  </a:effectLst>
                </a:rPr>
                <a:t>Identify performance acceptance criteria</a:t>
              </a:r>
              <a:endParaRPr lang="en-US" sz="2200" b="1" kern="1200" dirty="0">
                <a:effectLst>
                  <a:outerShdw blurRad="38100" dist="38100" dir="2700000" algn="tl">
                    <a:srgbClr val="000000">
                      <a:alpha val="43137"/>
                    </a:srgbClr>
                  </a:outerShdw>
                </a:effectLst>
              </a:endParaRPr>
            </a:p>
          </p:txBody>
        </p:sp>
      </p:grpSp>
      <p:grpSp>
        <p:nvGrpSpPr>
          <p:cNvPr id="10" name="Group 9"/>
          <p:cNvGrpSpPr/>
          <p:nvPr/>
        </p:nvGrpSpPr>
        <p:grpSpPr>
          <a:xfrm>
            <a:off x="1948543" y="1969607"/>
            <a:ext cx="5638800" cy="517778"/>
            <a:chOff x="1828799" y="304803"/>
            <a:chExt cx="5105155" cy="722354"/>
          </a:xfrm>
          <a:scene3d>
            <a:camera prst="orthographicFront"/>
            <a:lightRig rig="threePt" dir="t"/>
          </a:scene3d>
        </p:grpSpPr>
        <p:sp>
          <p:nvSpPr>
            <p:cNvPr id="11" name="Rounded Rectangle 1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key scenarios</a:t>
              </a:r>
            </a:p>
          </p:txBody>
        </p:sp>
      </p:grpSp>
      <p:grpSp>
        <p:nvGrpSpPr>
          <p:cNvPr id="13" name="Group 12"/>
          <p:cNvGrpSpPr/>
          <p:nvPr/>
        </p:nvGrpSpPr>
        <p:grpSpPr>
          <a:xfrm>
            <a:off x="1948543" y="2655407"/>
            <a:ext cx="5638800" cy="517778"/>
            <a:chOff x="1828799" y="304803"/>
            <a:chExt cx="5105155" cy="722354"/>
          </a:xfrm>
          <a:scene3d>
            <a:camera prst="orthographicFront"/>
            <a:lightRig rig="threePt" dir="t"/>
          </a:scene3d>
        </p:grpSpPr>
        <p:sp>
          <p:nvSpPr>
            <p:cNvPr id="14" name="Rounded Rectangle 1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Create a workload model</a:t>
              </a:r>
            </a:p>
          </p:txBody>
        </p:sp>
      </p:grpSp>
      <p:grpSp>
        <p:nvGrpSpPr>
          <p:cNvPr id="16" name="Group 15"/>
          <p:cNvGrpSpPr/>
          <p:nvPr/>
        </p:nvGrpSpPr>
        <p:grpSpPr>
          <a:xfrm>
            <a:off x="1948543" y="3341207"/>
            <a:ext cx="5638800" cy="517778"/>
            <a:chOff x="1828799" y="304803"/>
            <a:chExt cx="5105155" cy="722354"/>
          </a:xfrm>
          <a:scene3d>
            <a:camera prst="orthographicFront"/>
            <a:lightRig rig="threePt" dir="t"/>
          </a:scene3d>
        </p:grpSpPr>
        <p:sp>
          <p:nvSpPr>
            <p:cNvPr id="17" name="Rounded Rectangle 1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Identify the target load levels</a:t>
              </a:r>
            </a:p>
          </p:txBody>
        </p:sp>
      </p:grpSp>
      <p:grpSp>
        <p:nvGrpSpPr>
          <p:cNvPr id="19" name="Group 18"/>
          <p:cNvGrpSpPr/>
          <p:nvPr/>
        </p:nvGrpSpPr>
        <p:grpSpPr>
          <a:xfrm>
            <a:off x="1948543" y="4042629"/>
            <a:ext cx="5638800" cy="517778"/>
            <a:chOff x="1828799" y="304803"/>
            <a:chExt cx="5105155" cy="722354"/>
          </a:xfrm>
          <a:scene3d>
            <a:camera prst="orthographicFront"/>
            <a:lightRig rig="threePt" dir="t"/>
          </a:scene3d>
        </p:grpSpPr>
        <p:sp>
          <p:nvSpPr>
            <p:cNvPr id="20" name="Rounded Rectangle 1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Identify metrics</a:t>
              </a:r>
            </a:p>
          </p:txBody>
        </p:sp>
      </p:grpSp>
      <p:grpSp>
        <p:nvGrpSpPr>
          <p:cNvPr id="22" name="Group 21"/>
          <p:cNvGrpSpPr/>
          <p:nvPr/>
        </p:nvGrpSpPr>
        <p:grpSpPr>
          <a:xfrm>
            <a:off x="1948543" y="4728429"/>
            <a:ext cx="5638800" cy="517778"/>
            <a:chOff x="1828799" y="304803"/>
            <a:chExt cx="5105155" cy="722354"/>
          </a:xfrm>
          <a:scene3d>
            <a:camera prst="orthographicFront"/>
            <a:lightRig rig="threePt" dir="t"/>
          </a:scene3d>
        </p:grpSpPr>
        <p:sp>
          <p:nvSpPr>
            <p:cNvPr id="23" name="Rounded Rectangle 2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Design specific tests</a:t>
              </a:r>
            </a:p>
          </p:txBody>
        </p:sp>
      </p:grpSp>
      <p:grpSp>
        <p:nvGrpSpPr>
          <p:cNvPr id="25" name="Group 24"/>
          <p:cNvGrpSpPr/>
          <p:nvPr/>
        </p:nvGrpSpPr>
        <p:grpSpPr>
          <a:xfrm>
            <a:off x="1948543" y="5474807"/>
            <a:ext cx="5638800" cy="517778"/>
            <a:chOff x="1828799" y="304803"/>
            <a:chExt cx="5105155" cy="722354"/>
          </a:xfrm>
          <a:scene3d>
            <a:camera prst="orthographicFront"/>
            <a:lightRig rig="threePt" dir="t"/>
          </a:scene3d>
        </p:grpSpPr>
        <p:sp>
          <p:nvSpPr>
            <p:cNvPr id="26" name="Rounded Rectangle 25"/>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Run tests</a:t>
              </a:r>
            </a:p>
          </p:txBody>
        </p:sp>
      </p:grpSp>
      <p:grpSp>
        <p:nvGrpSpPr>
          <p:cNvPr id="28" name="Group 27"/>
          <p:cNvGrpSpPr/>
          <p:nvPr/>
        </p:nvGrpSpPr>
        <p:grpSpPr>
          <a:xfrm>
            <a:off x="1948543" y="6148557"/>
            <a:ext cx="5638800" cy="517778"/>
            <a:chOff x="1828799" y="304803"/>
            <a:chExt cx="5105155" cy="722354"/>
          </a:xfrm>
          <a:scene3d>
            <a:camera prst="orthographicFront"/>
            <a:lightRig rig="threePt" dir="t"/>
          </a:scene3d>
        </p:grpSpPr>
        <p:sp>
          <p:nvSpPr>
            <p:cNvPr id="29" name="Rounded Rectangle 28"/>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a:effectLst>
                    <a:outerShdw blurRad="38100" dist="38100" dir="2700000" algn="tl">
                      <a:srgbClr val="000000">
                        <a:alpha val="43137"/>
                      </a:srgbClr>
                    </a:outerShdw>
                  </a:effectLst>
                </a:rPr>
                <a:t>8</a:t>
              </a:r>
              <a:r>
                <a:rPr lang="en-US" sz="2200" b="1" dirty="0" smtClean="0">
                  <a:effectLst>
                    <a:outerShdw blurRad="38100" dist="38100" dir="2700000" algn="tl">
                      <a:srgbClr val="000000">
                        <a:alpha val="43137"/>
                      </a:srgbClr>
                    </a:outerShdw>
                  </a:effectLst>
                </a:rPr>
                <a:t>. </a:t>
              </a:r>
              <a:r>
                <a:rPr lang="en-US" sz="2200" b="1" dirty="0">
                  <a:effectLst>
                    <a:outerShdw blurRad="38100" dist="38100" dir="2700000" algn="tl">
                      <a:srgbClr val="000000">
                        <a:alpha val="43137"/>
                      </a:srgbClr>
                    </a:outerShdw>
                  </a:effectLst>
                </a:rPr>
                <a:t>Analyze the results</a:t>
              </a:r>
            </a:p>
          </p:txBody>
        </p:sp>
      </p:grpSp>
    </p:spTree>
    <p:extLst>
      <p:ext uri="{BB962C8B-B14F-4D97-AF65-F5344CB8AC3E}">
        <p14:creationId xmlns:p14="http://schemas.microsoft.com/office/powerpoint/2010/main" val="306883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 Metrics</a:t>
            </a:r>
            <a:endParaRPr lang="en-US" dirty="0"/>
          </a:p>
        </p:txBody>
      </p:sp>
      <p:sp>
        <p:nvSpPr>
          <p:cNvPr id="3" name="Content Placeholder 2"/>
          <p:cNvSpPr>
            <a:spLocks noGrp="1"/>
          </p:cNvSpPr>
          <p:nvPr>
            <p:ph idx="1"/>
          </p:nvPr>
        </p:nvSpPr>
        <p:spPr/>
        <p:txBody>
          <a:bodyPr/>
          <a:lstStyle/>
          <a:p>
            <a:r>
              <a:rPr lang="en-US" dirty="0" smtClean="0"/>
              <a:t>Many </a:t>
            </a:r>
            <a:r>
              <a:rPr lang="en-US" dirty="0"/>
              <a:t>measurements </a:t>
            </a:r>
            <a:r>
              <a:rPr lang="en-US" dirty="0" smtClean="0"/>
              <a:t>can be used for </a:t>
            </a:r>
            <a:r>
              <a:rPr lang="en-US" dirty="0"/>
              <a:t>load </a:t>
            </a:r>
            <a:r>
              <a:rPr lang="en-US" dirty="0" smtClean="0"/>
              <a:t>testing:</a:t>
            </a:r>
          </a:p>
          <a:p>
            <a:pPr lvl="1"/>
            <a:r>
              <a:rPr lang="en-US" dirty="0"/>
              <a:t>Average Response Times</a:t>
            </a:r>
          </a:p>
          <a:p>
            <a:pPr lvl="1"/>
            <a:r>
              <a:rPr lang="en-US" dirty="0"/>
              <a:t>Peak Response Times</a:t>
            </a:r>
          </a:p>
          <a:p>
            <a:pPr lvl="1"/>
            <a:r>
              <a:rPr lang="en-US" dirty="0"/>
              <a:t>Error Rates</a:t>
            </a:r>
          </a:p>
          <a:p>
            <a:pPr lvl="1"/>
            <a:r>
              <a:rPr lang="en-US" dirty="0"/>
              <a:t>Throughput</a:t>
            </a:r>
          </a:p>
          <a:p>
            <a:pPr lvl="1"/>
            <a:r>
              <a:rPr lang="en-US" dirty="0"/>
              <a:t>Requests per Second</a:t>
            </a:r>
          </a:p>
          <a:p>
            <a:pPr lvl="1"/>
            <a:r>
              <a:rPr lang="en-US" dirty="0"/>
              <a:t>Concurrent Users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829299" y="4152899"/>
            <a:ext cx="2675965" cy="2084295"/>
          </a:xfrm>
          <a:prstGeom prst="roundRect">
            <a:avLst>
              <a:gd name="adj" fmla="val 10215"/>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936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Stress Testing</a:t>
            </a:r>
            <a:r>
              <a:rPr lang="en-US" dirty="0" smtClean="0"/>
              <a:t>?</a:t>
            </a:r>
          </a:p>
          <a:p>
            <a:pPr lvl="1"/>
            <a:r>
              <a:rPr lang="en-US" dirty="0" smtClean="0"/>
              <a:t>Determining </a:t>
            </a:r>
            <a:r>
              <a:rPr lang="en-US" dirty="0"/>
              <a:t>an application’s robustness, availability, and reliability </a:t>
            </a:r>
            <a:endParaRPr lang="en-US" dirty="0" smtClean="0"/>
          </a:p>
          <a:p>
            <a:pPr lvl="2"/>
            <a:r>
              <a:rPr lang="en-US" dirty="0"/>
              <a:t>U</a:t>
            </a:r>
            <a:r>
              <a:rPr lang="en-US" dirty="0" smtClean="0"/>
              <a:t>nder </a:t>
            </a:r>
            <a:r>
              <a:rPr lang="en-US" dirty="0">
                <a:solidFill>
                  <a:schemeClr val="accent5">
                    <a:lumMod val="20000"/>
                    <a:lumOff val="80000"/>
                  </a:schemeClr>
                </a:solidFill>
              </a:rPr>
              <a:t>extreme levels of load</a:t>
            </a:r>
            <a:endParaRPr lang="en-US" dirty="0"/>
          </a:p>
          <a:p>
            <a:pPr lvl="1"/>
            <a:r>
              <a:rPr lang="en-US" dirty="0" smtClean="0"/>
              <a:t>Testing </a:t>
            </a:r>
            <a:r>
              <a:rPr lang="en-US" dirty="0"/>
              <a:t>while the product is subjected to </a:t>
            </a:r>
            <a:r>
              <a:rPr lang="en-US" dirty="0">
                <a:solidFill>
                  <a:schemeClr val="accent5">
                    <a:lumMod val="20000"/>
                    <a:lumOff val="80000"/>
                  </a:schemeClr>
                </a:solidFill>
              </a:rPr>
              <a:t>other stressful conditions</a:t>
            </a:r>
          </a:p>
          <a:p>
            <a:pPr lvl="2"/>
            <a:r>
              <a:rPr lang="en-US" dirty="0"/>
              <a:t>E.g., limited memory, insufficient disk space or server </a:t>
            </a:r>
            <a:r>
              <a:rPr lang="en-US" dirty="0" smtClean="0"/>
              <a:t>failure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2150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0" y="5301049"/>
            <a:ext cx="1574842" cy="132603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37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solidFill>
                  <a:srgbClr val="CCFF33"/>
                </a:solidFill>
              </a:rPr>
              <a:t>Stress Testing Techniques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grpSp>
        <p:nvGrpSpPr>
          <p:cNvPr id="5" name="Group 4"/>
          <p:cNvGrpSpPr/>
          <p:nvPr/>
        </p:nvGrpSpPr>
        <p:grpSpPr>
          <a:xfrm>
            <a:off x="2057400" y="1568805"/>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a:t>
              </a:r>
              <a:r>
                <a:rPr lang="en-US" sz="2200" b="1" dirty="0" smtClean="0">
                  <a:effectLst>
                    <a:outerShdw blurRad="38100" dist="38100" dir="2700000" algn="tl">
                      <a:srgbClr val="000000">
                        <a:alpha val="43137"/>
                      </a:srgbClr>
                    </a:outerShdw>
                  </a:effectLst>
                </a:rPr>
                <a:t>Objectives</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Identify Key Scenarios</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Identify Workload</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5638800"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Identify Metrics</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5615432"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Create Test Cases</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5615432"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Simulate Load</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5638800"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Analyze Results</a:t>
              </a:r>
              <a:endParaRPr lang="en-US" sz="22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997542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Stress Testing</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Identify </a:t>
            </a:r>
            <a:r>
              <a:rPr lang="en-US" dirty="0">
                <a:solidFill>
                  <a:schemeClr val="accent5">
                    <a:lumMod val="20000"/>
                    <a:lumOff val="80000"/>
                  </a:schemeClr>
                </a:solidFill>
              </a:rPr>
              <a:t>application issues </a:t>
            </a:r>
            <a:r>
              <a:rPr lang="en-US" dirty="0"/>
              <a:t>that arise or become apparent only under </a:t>
            </a:r>
            <a:r>
              <a:rPr lang="en-US" dirty="0">
                <a:solidFill>
                  <a:schemeClr val="accent5">
                    <a:lumMod val="20000"/>
                    <a:lumOff val="80000"/>
                  </a:schemeClr>
                </a:solidFill>
              </a:rPr>
              <a:t>extreme </a:t>
            </a:r>
            <a:r>
              <a:rPr lang="en-US" dirty="0" smtClean="0">
                <a:solidFill>
                  <a:schemeClr val="accent5">
                    <a:lumMod val="20000"/>
                    <a:lumOff val="80000"/>
                  </a:schemeClr>
                </a:solidFill>
              </a:rPr>
              <a:t>conditions</a:t>
            </a:r>
          </a:p>
          <a:p>
            <a:pPr lvl="1"/>
            <a:r>
              <a:rPr lang="en-US" dirty="0" smtClean="0"/>
              <a:t>Heavy </a:t>
            </a:r>
            <a:r>
              <a:rPr lang="en-US" dirty="0"/>
              <a:t>loads, high concurrency, or limited computational </a:t>
            </a:r>
            <a:r>
              <a:rPr lang="en-US" dirty="0" smtClean="0"/>
              <a:t>resources, 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43113" y="4242547"/>
            <a:ext cx="5057775" cy="1600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4870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Myths on Performance Testing</a:t>
            </a:r>
          </a:p>
        </p:txBody>
      </p:sp>
      <p:sp>
        <p:nvSpPr>
          <p:cNvPr id="3" name="Content Placeholder 2"/>
          <p:cNvSpPr>
            <a:spLocks noGrp="1"/>
          </p:cNvSpPr>
          <p:nvPr>
            <p:ph idx="1"/>
          </p:nvPr>
        </p:nvSpPr>
        <p:spPr/>
        <p:txBody>
          <a:bodyPr/>
          <a:lstStyle/>
          <a:p>
            <a:r>
              <a:rPr lang="en-US" sz="2400" dirty="0"/>
              <a:t>Client server performance problems can usually be fixed by simply plugging in a more powerful processor.</a:t>
            </a:r>
          </a:p>
          <a:p>
            <a:r>
              <a:rPr lang="en-US" sz="2400" dirty="0"/>
              <a:t>If features work correctly, users do not mind a somewhat slow response.</a:t>
            </a:r>
          </a:p>
          <a:p>
            <a:r>
              <a:rPr lang="en-US" sz="2400" dirty="0"/>
              <a:t>No elaborate plans are required for testing; it is intuitively obvious how to measure the system’s performance.</a:t>
            </a:r>
          </a:p>
          <a:p>
            <a:r>
              <a:rPr lang="en-US" sz="2400" dirty="0"/>
              <a:t>Needs just a few hours to check performance before deployment.</a:t>
            </a:r>
          </a:p>
          <a:p>
            <a:r>
              <a:rPr lang="en-US" sz="2400" dirty="0"/>
              <a:t>PT does not require expensive tools.</a:t>
            </a:r>
          </a:p>
          <a:p>
            <a:r>
              <a:rPr lang="en-US" sz="2400" dirty="0"/>
              <a:t>Anyone can measure and analyze the performance; it does not require any specialized skills.</a:t>
            </a:r>
          </a:p>
          <a:p>
            <a:endParaRPr lang="en-US" dirty="0"/>
          </a:p>
        </p:txBody>
      </p:sp>
    </p:spTree>
    <p:extLst>
      <p:ext uri="{BB962C8B-B14F-4D97-AF65-F5344CB8AC3E}">
        <p14:creationId xmlns:p14="http://schemas.microsoft.com/office/powerpoint/2010/main" val="17734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47221"/>
            <a:ext cx="7086600" cy="838200"/>
          </a:xfrm>
        </p:spPr>
        <p:txBody>
          <a:bodyPr/>
          <a:lstStyle/>
          <a:p>
            <a:r>
              <a:rPr lang="en-US" dirty="0"/>
              <a:t>Performance Testing: “LESS” Approach</a:t>
            </a:r>
          </a:p>
        </p:txBody>
      </p:sp>
      <p:sp>
        <p:nvSpPr>
          <p:cNvPr id="3" name="Content Placeholder 2"/>
          <p:cNvSpPr>
            <a:spLocks noGrp="1"/>
          </p:cNvSpPr>
          <p:nvPr>
            <p:ph idx="1"/>
          </p:nvPr>
        </p:nvSpPr>
        <p:spPr/>
        <p:txBody>
          <a:bodyPr/>
          <a:lstStyle/>
          <a:p>
            <a:r>
              <a:rPr lang="en-US" dirty="0"/>
              <a:t>LESS stands for:</a:t>
            </a:r>
          </a:p>
          <a:p>
            <a:pPr lvl="1"/>
            <a:r>
              <a:rPr lang="en-US" dirty="0"/>
              <a:t>Load testing</a:t>
            </a:r>
          </a:p>
          <a:p>
            <a:pPr lvl="1"/>
            <a:r>
              <a:rPr lang="en-US" dirty="0"/>
              <a:t>Endurance testing</a:t>
            </a:r>
          </a:p>
          <a:p>
            <a:pPr lvl="1"/>
            <a:r>
              <a:rPr lang="en-US" dirty="0"/>
              <a:t>Stress testing</a:t>
            </a:r>
          </a:p>
          <a:p>
            <a:pPr lvl="1"/>
            <a:r>
              <a:rPr lang="en-US" dirty="0"/>
              <a:t>Spike testing</a:t>
            </a:r>
          </a:p>
          <a:p>
            <a:endParaRPr lang="en-US" dirty="0"/>
          </a:p>
        </p:txBody>
      </p:sp>
    </p:spTree>
    <p:extLst>
      <p:ext uri="{BB962C8B-B14F-4D97-AF65-F5344CB8AC3E}">
        <p14:creationId xmlns:p14="http://schemas.microsoft.com/office/powerpoint/2010/main" val="78056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smtClean="0"/>
              <a:t>Project </a:t>
            </a:r>
            <a:r>
              <a:rPr lang="en-US" sz="2400" dirty="0" smtClean="0"/>
              <a:t>Manager</a:t>
            </a:r>
          </a:p>
          <a:p>
            <a:pPr marL="357188" lvl="1" indent="0">
              <a:lnSpc>
                <a:spcPct val="100000"/>
              </a:lnSpc>
              <a:spcBef>
                <a:spcPts val="300"/>
              </a:spcBef>
              <a:spcAft>
                <a:spcPts val="300"/>
              </a:spcAft>
              <a:buNone/>
            </a:pPr>
            <a:r>
              <a:rPr lang="en-US" sz="2400" dirty="0" smtClean="0"/>
              <a:t>Business Operations</a:t>
            </a:r>
          </a:p>
          <a:p>
            <a:pPr lvl="1">
              <a:lnSpc>
                <a:spcPct val="100000"/>
              </a:lnSpc>
              <a:spcBef>
                <a:spcPts val="300"/>
              </a:spcBef>
              <a:spcAft>
                <a:spcPts val="300"/>
              </a:spcAft>
            </a:pPr>
            <a:endParaRPr lang="en-US" dirty="0" smtClean="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0" y="3790419"/>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971594"/>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441228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05451"/>
            <a:ext cx="7086600" cy="838200"/>
          </a:xfrm>
        </p:spPr>
        <p:txBody>
          <a:bodyPr/>
          <a:lstStyle/>
          <a:p>
            <a:r>
              <a:rPr lang="en-US" dirty="0"/>
              <a:t>Performance Testing: “LESS” </a:t>
            </a:r>
            <a:r>
              <a:rPr lang="en-US" dirty="0" smtClean="0"/>
              <a:t>Approach (2)</a:t>
            </a:r>
            <a:endParaRPr lang="en-US" dirty="0"/>
          </a:p>
        </p:txBody>
      </p:sp>
      <p:sp>
        <p:nvSpPr>
          <p:cNvPr id="3" name="Content Placeholder 2"/>
          <p:cNvSpPr>
            <a:spLocks noGrp="1"/>
          </p:cNvSpPr>
          <p:nvPr>
            <p:ph idx="1"/>
          </p:nvPr>
        </p:nvSpPr>
        <p:spPr>
          <a:xfrm>
            <a:off x="228600" y="1043651"/>
            <a:ext cx="8686800" cy="5791200"/>
          </a:xfrm>
        </p:spPr>
        <p:txBody>
          <a:bodyPr/>
          <a:lstStyle/>
          <a:p>
            <a:r>
              <a:rPr lang="en-US" dirty="0" smtClean="0"/>
              <a:t>Easy </a:t>
            </a:r>
            <a:r>
              <a:rPr lang="en-US" dirty="0"/>
              <a:t>to understand the performance behavior of the system from different points of view</a:t>
            </a:r>
          </a:p>
          <a:p>
            <a:r>
              <a:rPr lang="en-US" dirty="0"/>
              <a:t>Helps to verify the availability, stability, and reliability of the system</a:t>
            </a:r>
          </a:p>
          <a:p>
            <a:r>
              <a:rPr lang="en-US" dirty="0"/>
              <a:t>Ensures complete performance testing</a:t>
            </a:r>
          </a:p>
          <a:p>
            <a:r>
              <a:rPr lang="en-US" dirty="0"/>
              <a:t>Provides a comprehensive approach for performance testing</a:t>
            </a:r>
          </a:p>
          <a:p>
            <a:endParaRPr lang="en-US" dirty="0"/>
          </a:p>
        </p:txBody>
      </p:sp>
    </p:spTree>
    <p:extLst>
      <p:ext uri="{BB962C8B-B14F-4D97-AF65-F5344CB8AC3E}">
        <p14:creationId xmlns:p14="http://schemas.microsoft.com/office/powerpoint/2010/main" val="2017903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Endurance Testing</a:t>
            </a:r>
          </a:p>
        </p:txBody>
      </p:sp>
      <p:sp>
        <p:nvSpPr>
          <p:cNvPr id="3" name="Content Placeholder 2"/>
          <p:cNvSpPr>
            <a:spLocks noGrp="1"/>
          </p:cNvSpPr>
          <p:nvPr>
            <p:ph idx="1"/>
          </p:nvPr>
        </p:nvSpPr>
        <p:spPr/>
        <p:txBody>
          <a:bodyPr/>
          <a:lstStyle/>
          <a:p>
            <a:r>
              <a:rPr lang="en-US" dirty="0"/>
              <a:t>Endurance testing deals with the reliability of the system</a:t>
            </a:r>
          </a:p>
          <a:p>
            <a:r>
              <a:rPr lang="en-US" dirty="0"/>
              <a:t>Conducted for different durations to find out the health of the system in terms of its consistent performance</a:t>
            </a:r>
          </a:p>
          <a:p>
            <a:r>
              <a:rPr lang="en-US" dirty="0"/>
              <a:t>The duration of the test is the focus of the test</a:t>
            </a:r>
          </a:p>
          <a:p>
            <a:r>
              <a:rPr lang="en-US" dirty="0"/>
              <a:t>Can be done using normal or stress load</a:t>
            </a:r>
          </a:p>
          <a:p>
            <a:pPr marL="0" indent="0">
              <a:buNone/>
            </a:pPr>
            <a:endParaRPr lang="en-US" dirty="0"/>
          </a:p>
        </p:txBody>
      </p:sp>
    </p:spTree>
    <p:extLst>
      <p:ext uri="{BB962C8B-B14F-4D97-AF65-F5344CB8AC3E}">
        <p14:creationId xmlns:p14="http://schemas.microsoft.com/office/powerpoint/2010/main" val="4098662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Spike Testing</a:t>
            </a:r>
          </a:p>
        </p:txBody>
      </p:sp>
      <p:sp>
        <p:nvSpPr>
          <p:cNvPr id="3" name="Content Placeholder 2"/>
          <p:cNvSpPr>
            <a:spLocks noGrp="1"/>
          </p:cNvSpPr>
          <p:nvPr>
            <p:ph idx="1"/>
          </p:nvPr>
        </p:nvSpPr>
        <p:spPr/>
        <p:txBody>
          <a:bodyPr/>
          <a:lstStyle/>
          <a:p>
            <a:r>
              <a:rPr lang="en-US" dirty="0"/>
              <a:t>Spike testing is conducted to test the system suddenly for a short duration</a:t>
            </a:r>
          </a:p>
          <a:p>
            <a:r>
              <a:rPr lang="en-US" dirty="0"/>
              <a:t>Ensures whether the system will be stable and responsive under unexpected variations in load</a:t>
            </a:r>
          </a:p>
          <a:p>
            <a:r>
              <a:rPr lang="en-US" dirty="0"/>
              <a:t>Spike is an unexpected load which stresses the system</a:t>
            </a:r>
          </a:p>
          <a:p>
            <a:r>
              <a:rPr lang="en-US" dirty="0"/>
              <a:t>In Spike testing the possibility of system crashing is very </a:t>
            </a:r>
            <a:r>
              <a:rPr lang="en-US" dirty="0" smtClean="0"/>
              <a:t>high</a:t>
            </a:r>
            <a:endParaRPr lang="en-US" dirty="0"/>
          </a:p>
        </p:txBody>
      </p:sp>
    </p:spTree>
    <p:extLst>
      <p:ext uri="{BB962C8B-B14F-4D97-AF65-F5344CB8AC3E}">
        <p14:creationId xmlns:p14="http://schemas.microsoft.com/office/powerpoint/2010/main" val="113457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87775"/>
            <a:ext cx="7086600" cy="838200"/>
          </a:xfrm>
        </p:spPr>
        <p:txBody>
          <a:bodyPr/>
          <a:lstStyle/>
          <a:p>
            <a:r>
              <a:rPr lang="en-US" dirty="0"/>
              <a:t>Performance Testing Tools and Load Testing Tools</a:t>
            </a:r>
          </a:p>
        </p:txBody>
      </p:sp>
      <p:sp>
        <p:nvSpPr>
          <p:cNvPr id="3" name="Content Placeholder 2"/>
          <p:cNvSpPr>
            <a:spLocks noGrp="1"/>
          </p:cNvSpPr>
          <p:nvPr>
            <p:ph idx="1"/>
          </p:nvPr>
        </p:nvSpPr>
        <p:spPr>
          <a:xfrm>
            <a:off x="228600" y="533400"/>
            <a:ext cx="8686800" cy="5943600"/>
          </a:xfrm>
        </p:spPr>
        <p:txBody>
          <a:bodyPr/>
          <a:lstStyle/>
          <a:p>
            <a:pPr>
              <a:lnSpc>
                <a:spcPct val="100000"/>
              </a:lnSpc>
              <a:spcBef>
                <a:spcPts val="400"/>
              </a:spcBef>
              <a:spcAft>
                <a:spcPts val="400"/>
              </a:spcAft>
            </a:pPr>
            <a:r>
              <a:rPr lang="en-US" dirty="0"/>
              <a:t>Open Source Tools </a:t>
            </a:r>
            <a:endParaRPr lang="en-US" dirty="0" smtClean="0"/>
          </a:p>
          <a:p>
            <a:pPr lvl="1">
              <a:lnSpc>
                <a:spcPct val="100000"/>
              </a:lnSpc>
              <a:spcBef>
                <a:spcPts val="400"/>
              </a:spcBef>
              <a:spcAft>
                <a:spcPts val="400"/>
              </a:spcAft>
            </a:pPr>
            <a:r>
              <a:rPr lang="en-US" dirty="0">
                <a:effectLst/>
              </a:rPr>
              <a:t>Apache </a:t>
            </a:r>
            <a:r>
              <a:rPr lang="en-US" dirty="0" err="1" smtClean="0"/>
              <a:t>Jmeter</a:t>
            </a:r>
            <a:endParaRPr lang="en-US" dirty="0" smtClean="0"/>
          </a:p>
          <a:p>
            <a:pPr lvl="1">
              <a:lnSpc>
                <a:spcPct val="100000"/>
              </a:lnSpc>
              <a:spcBef>
                <a:spcPts val="400"/>
              </a:spcBef>
              <a:spcAft>
                <a:spcPts val="400"/>
              </a:spcAft>
            </a:pPr>
            <a:r>
              <a:rPr lang="en-US" dirty="0" err="1"/>
              <a:t>ApacheBench</a:t>
            </a:r>
            <a:endParaRPr lang="en-US" dirty="0"/>
          </a:p>
          <a:p>
            <a:pPr lvl="1">
              <a:lnSpc>
                <a:spcPct val="100000"/>
              </a:lnSpc>
              <a:spcBef>
                <a:spcPts val="400"/>
              </a:spcBef>
              <a:spcAft>
                <a:spcPts val="400"/>
              </a:spcAft>
            </a:pPr>
            <a:r>
              <a:rPr lang="en-US" dirty="0"/>
              <a:t>The </a:t>
            </a:r>
            <a:r>
              <a:rPr lang="en-US" dirty="0" smtClean="0"/>
              <a:t>Grinder</a:t>
            </a:r>
          </a:p>
          <a:p>
            <a:pPr lvl="1">
              <a:lnSpc>
                <a:spcPct val="100000"/>
              </a:lnSpc>
              <a:spcBef>
                <a:spcPts val="400"/>
              </a:spcBef>
              <a:spcAft>
                <a:spcPts val="400"/>
              </a:spcAft>
            </a:pPr>
            <a:r>
              <a:rPr lang="en-US" dirty="0" smtClean="0"/>
              <a:t>Gatling</a:t>
            </a:r>
          </a:p>
          <a:p>
            <a:pPr lvl="1">
              <a:lnSpc>
                <a:spcPct val="100000"/>
              </a:lnSpc>
              <a:spcBef>
                <a:spcPts val="400"/>
              </a:spcBef>
              <a:spcAft>
                <a:spcPts val="400"/>
              </a:spcAft>
            </a:pPr>
            <a:r>
              <a:rPr lang="en-US" dirty="0" err="1"/>
              <a:t>Tsung</a:t>
            </a:r>
            <a:endParaRPr lang="en-US" dirty="0"/>
          </a:p>
          <a:p>
            <a:pPr>
              <a:lnSpc>
                <a:spcPct val="100000"/>
              </a:lnSpc>
              <a:spcBef>
                <a:spcPts val="400"/>
              </a:spcBef>
              <a:spcAft>
                <a:spcPts val="400"/>
              </a:spcAft>
            </a:pPr>
            <a:r>
              <a:rPr lang="en-US" dirty="0" smtClean="0"/>
              <a:t>Commercial </a:t>
            </a:r>
            <a:r>
              <a:rPr lang="en-US" dirty="0"/>
              <a:t>Tools </a:t>
            </a:r>
            <a:endParaRPr lang="en-US" dirty="0" smtClean="0"/>
          </a:p>
          <a:p>
            <a:pPr lvl="1">
              <a:lnSpc>
                <a:spcPct val="100000"/>
              </a:lnSpc>
              <a:spcBef>
                <a:spcPts val="400"/>
              </a:spcBef>
              <a:spcAft>
                <a:spcPts val="400"/>
              </a:spcAft>
            </a:pPr>
            <a:r>
              <a:rPr lang="en-US" dirty="0"/>
              <a:t>Test </a:t>
            </a:r>
            <a:r>
              <a:rPr lang="en-US" dirty="0" smtClean="0"/>
              <a:t>Studio</a:t>
            </a:r>
          </a:p>
          <a:p>
            <a:pPr lvl="1">
              <a:lnSpc>
                <a:spcPct val="100000"/>
              </a:lnSpc>
              <a:spcBef>
                <a:spcPts val="400"/>
              </a:spcBef>
              <a:spcAft>
                <a:spcPts val="400"/>
              </a:spcAft>
            </a:pPr>
            <a:r>
              <a:rPr lang="en-US" dirty="0" smtClean="0"/>
              <a:t>HP Load Runner </a:t>
            </a:r>
            <a:r>
              <a:rPr lang="en-US" dirty="0"/>
              <a:t>(around $200,000 to own!)</a:t>
            </a:r>
          </a:p>
          <a:p>
            <a:pPr lvl="1">
              <a:lnSpc>
                <a:spcPct val="100000"/>
              </a:lnSpc>
              <a:spcBef>
                <a:spcPts val="400"/>
              </a:spcBef>
              <a:spcAft>
                <a:spcPts val="400"/>
              </a:spcAft>
            </a:pPr>
            <a:r>
              <a:rPr lang="en-US" dirty="0" smtClean="0"/>
              <a:t>Web Load</a:t>
            </a:r>
            <a:endParaRPr lang="en-US" dirty="0"/>
          </a:p>
          <a:p>
            <a:pPr lvl="1">
              <a:lnSpc>
                <a:spcPct val="100000"/>
              </a:lnSpc>
              <a:spcBef>
                <a:spcPts val="400"/>
              </a:spcBef>
              <a:spcAft>
                <a:spcPts val="400"/>
              </a:spcAft>
            </a:pPr>
            <a:r>
              <a:rPr lang="en-US" dirty="0" err="1"/>
              <a:t>LoadComplete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1905000"/>
            <a:ext cx="2203820" cy="210026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1461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87775"/>
            <a:ext cx="7086600" cy="838200"/>
          </a:xfrm>
        </p:spPr>
        <p:txBody>
          <a:bodyPr/>
          <a:lstStyle/>
          <a:p>
            <a:r>
              <a:rPr lang="en-US" dirty="0"/>
              <a:t>Performance Testing Tools and Load Testing </a:t>
            </a:r>
            <a:r>
              <a:rPr lang="en-US" dirty="0" smtClean="0"/>
              <a:t>Tools (2)</a:t>
            </a:r>
            <a:endParaRPr lang="en-US" dirty="0"/>
          </a:p>
        </p:txBody>
      </p:sp>
      <p:sp>
        <p:nvSpPr>
          <p:cNvPr id="3" name="Content Placeholder 2"/>
          <p:cNvSpPr>
            <a:spLocks noGrp="1"/>
          </p:cNvSpPr>
          <p:nvPr>
            <p:ph idx="1"/>
          </p:nvPr>
        </p:nvSpPr>
        <p:spPr>
          <a:xfrm>
            <a:off x="228600" y="533400"/>
            <a:ext cx="8686800" cy="5943600"/>
          </a:xfrm>
        </p:spPr>
        <p:txBody>
          <a:bodyPr/>
          <a:lstStyle/>
          <a:p>
            <a:pPr>
              <a:lnSpc>
                <a:spcPct val="100000"/>
              </a:lnSpc>
              <a:spcBef>
                <a:spcPts val="400"/>
              </a:spcBef>
              <a:spcAft>
                <a:spcPts val="400"/>
              </a:spcAft>
            </a:pPr>
            <a:endParaRPr lang="en-US" dirty="0" smtClean="0"/>
          </a:p>
          <a:p>
            <a:pPr>
              <a:lnSpc>
                <a:spcPct val="100000"/>
              </a:lnSpc>
              <a:spcBef>
                <a:spcPts val="400"/>
              </a:spcBef>
              <a:spcAft>
                <a:spcPts val="400"/>
              </a:spcAft>
            </a:pPr>
            <a:r>
              <a:rPr lang="en-US" dirty="0" smtClean="0"/>
              <a:t>Commercial </a:t>
            </a:r>
            <a:r>
              <a:rPr lang="en-US" dirty="0"/>
              <a:t>Tools </a:t>
            </a:r>
            <a:endParaRPr lang="en-US" dirty="0" smtClean="0"/>
          </a:p>
          <a:p>
            <a:pPr lvl="1">
              <a:lnSpc>
                <a:spcPct val="100000"/>
              </a:lnSpc>
              <a:spcBef>
                <a:spcPts val="400"/>
              </a:spcBef>
              <a:spcAft>
                <a:spcPts val="400"/>
              </a:spcAft>
            </a:pPr>
            <a:r>
              <a:rPr lang="en-US" dirty="0"/>
              <a:t>IBM Rational Performance </a:t>
            </a:r>
            <a:r>
              <a:rPr lang="en-US" dirty="0" smtClean="0"/>
              <a:t>Tester</a:t>
            </a:r>
          </a:p>
          <a:p>
            <a:pPr lvl="1">
              <a:lnSpc>
                <a:spcPct val="100000"/>
              </a:lnSpc>
              <a:spcBef>
                <a:spcPts val="400"/>
              </a:spcBef>
              <a:spcAft>
                <a:spcPts val="400"/>
              </a:spcAft>
            </a:pPr>
            <a:r>
              <a:rPr lang="en-US" dirty="0" err="1" smtClean="0"/>
              <a:t>NeoLoad</a:t>
            </a:r>
            <a:endParaRPr lang="en-US" dirty="0" smtClean="0"/>
          </a:p>
          <a:p>
            <a:pPr>
              <a:lnSpc>
                <a:spcPct val="100000"/>
              </a:lnSpc>
              <a:spcBef>
                <a:spcPts val="400"/>
              </a:spcBef>
              <a:spcAft>
                <a:spcPts val="400"/>
              </a:spcAft>
            </a:pPr>
            <a:r>
              <a:rPr lang="en-US" dirty="0" smtClean="0"/>
              <a:t>Cloud-based</a:t>
            </a:r>
            <a:endParaRPr lang="en-US" dirty="0" smtClean="0"/>
          </a:p>
          <a:p>
            <a:pPr lvl="1">
              <a:lnSpc>
                <a:spcPct val="100000"/>
              </a:lnSpc>
              <a:spcBef>
                <a:spcPts val="400"/>
              </a:spcBef>
              <a:spcAft>
                <a:spcPts val="400"/>
              </a:spcAft>
            </a:pPr>
            <a:r>
              <a:rPr lang="en-US" dirty="0" err="1" smtClean="0"/>
              <a:t>BlazeMeter</a:t>
            </a:r>
            <a:endParaRPr lang="en-US" dirty="0" smtClean="0"/>
          </a:p>
          <a:p>
            <a:pPr lvl="1">
              <a:lnSpc>
                <a:spcPct val="100000"/>
              </a:lnSpc>
              <a:spcBef>
                <a:spcPts val="400"/>
              </a:spcBef>
              <a:spcAft>
                <a:spcPts val="400"/>
              </a:spcAft>
            </a:pPr>
            <a:r>
              <a:rPr lang="en-US" dirty="0" err="1"/>
              <a:t>LoadStorm</a:t>
            </a:r>
            <a:endParaRPr lang="en-US" dirty="0"/>
          </a:p>
          <a:p>
            <a:pPr lvl="1">
              <a:lnSpc>
                <a:spcPct val="100000"/>
              </a:lnSpc>
              <a:spcBef>
                <a:spcPts val="400"/>
              </a:spcBef>
              <a:spcAft>
                <a:spcPts val="400"/>
              </a:spcAft>
            </a:pPr>
            <a:r>
              <a:rPr lang="en-US" dirty="0" err="1"/>
              <a:t>Soasta</a:t>
            </a:r>
            <a:r>
              <a:rPr lang="en-US" dirty="0"/>
              <a:t> </a:t>
            </a:r>
            <a:r>
              <a:rPr lang="en-US" dirty="0" err="1"/>
              <a:t>CloudTest</a:t>
            </a:r>
            <a:endParaRPr lang="en-US" dirty="0"/>
          </a:p>
          <a:p>
            <a:pPr lvl="1">
              <a:lnSpc>
                <a:spcPct val="100000"/>
              </a:lnSpc>
              <a:spcBef>
                <a:spcPts val="400"/>
              </a:spcBef>
              <a:spcAft>
                <a:spcPts val="400"/>
              </a:spcAft>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06780" y="3769310"/>
            <a:ext cx="2203820" cy="210026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125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900" y="1600200"/>
            <a:ext cx="5602287" cy="1447799"/>
          </a:xfrm>
        </p:spPr>
        <p:txBody>
          <a:bodyPr/>
          <a:lstStyle/>
          <a:p>
            <a:r>
              <a:rPr lang="en-US" dirty="0" smtClean="0"/>
              <a:t>Visual Studio 2012</a:t>
            </a:r>
            <a:br>
              <a:rPr lang="en-US" dirty="0" smtClean="0"/>
            </a:br>
            <a:r>
              <a:rPr lang="en-US" dirty="0" smtClean="0"/>
              <a:t>Testing Tools</a:t>
            </a:r>
            <a:endParaRPr lang="en-US" dirty="0"/>
          </a:p>
        </p:txBody>
      </p:sp>
      <p:pic>
        <p:nvPicPr>
          <p:cNvPr id="1032" name="Picture 8" descr="https://encrypted-tbn3.gstatic.com/images?q=tbn:ANd9GcRN5u16-_5wRvrRuCw-AwSxpHIDjBhsAv35IygNBVqhzOFEoAeZxQ"/>
          <p:cNvPicPr>
            <a:picLocks noChangeAspect="1" noChangeArrowheads="1"/>
          </p:cNvPicPr>
          <p:nvPr/>
        </p:nvPicPr>
        <p:blipFill rotWithShape="1">
          <a:blip r:embed="rId2">
            <a:extLst>
              <a:ext uri="{28A0092B-C50C-407E-A947-70E740481C1C}">
                <a14:useLocalDpi xmlns:a14="http://schemas.microsoft.com/office/drawing/2010/main" val="0"/>
              </a:ext>
            </a:extLst>
          </a:blip>
          <a:srcRect l="6255" t="6033" r="6889" b="6602"/>
          <a:stretch/>
        </p:blipFill>
        <p:spPr bwMode="auto">
          <a:xfrm>
            <a:off x="1698171" y="3875315"/>
            <a:ext cx="1861458" cy="1872343"/>
          </a:xfrm>
          <a:prstGeom prst="roundRect">
            <a:avLst>
              <a:gd name="adj" fmla="val 15508"/>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181599" y="1335905"/>
            <a:ext cx="3799569" cy="2539410"/>
          </a:xfrm>
          <a:prstGeom prst="roundRect">
            <a:avLst>
              <a:gd name="adj" fmla="val 3750"/>
            </a:avLst>
          </a:prstGeom>
          <a:noFill/>
          <a:effectLst>
            <a:glow rad="101600">
              <a:schemeClr val="tx1">
                <a:alpha val="40000"/>
              </a:schemeClr>
            </a:glow>
            <a:reflection blurRad="6350" stA="50000" endA="300" endPos="55500" dist="50800" dir="5400000" sy="-100000" algn="bl" rotWithShape="0"/>
          </a:effectLst>
          <a:scene3d>
            <a:camera prst="perspectiveContrastingLeftFacing"/>
            <a:lightRig rig="threePt" dir="t"/>
          </a:scene3d>
        </p:spPr>
      </p:pic>
    </p:spTree>
    <p:extLst>
      <p:ext uri="{BB962C8B-B14F-4D97-AF65-F5344CB8AC3E}">
        <p14:creationId xmlns:p14="http://schemas.microsoft.com/office/powerpoint/2010/main" val="3409810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Web Performance Tests</a:t>
            </a:r>
            <a:endParaRPr lang="en-US" dirty="0"/>
          </a:p>
        </p:txBody>
      </p:sp>
      <p:sp>
        <p:nvSpPr>
          <p:cNvPr id="3" name="Content Placeholder 2"/>
          <p:cNvSpPr>
            <a:spLocks noGrp="1"/>
          </p:cNvSpPr>
          <p:nvPr>
            <p:ph idx="1"/>
          </p:nvPr>
        </p:nvSpPr>
        <p:spPr/>
        <p:txBody>
          <a:bodyPr/>
          <a:lstStyle/>
          <a:p>
            <a:pPr>
              <a:lnSpc>
                <a:spcPct val="100000"/>
              </a:lnSpc>
            </a:pPr>
            <a:r>
              <a:rPr lang="en-US" dirty="0"/>
              <a:t>U</a:t>
            </a:r>
            <a:r>
              <a:rPr lang="en-US" dirty="0" smtClean="0"/>
              <a:t>sed </a:t>
            </a:r>
            <a:r>
              <a:rPr lang="en-US" dirty="0"/>
              <a:t>for testing </a:t>
            </a:r>
            <a:r>
              <a:rPr lang="en-US" dirty="0" smtClean="0">
                <a:solidFill>
                  <a:schemeClr val="accent5">
                    <a:lumMod val="20000"/>
                    <a:lumOff val="80000"/>
                  </a:schemeClr>
                </a:solidFill>
              </a:rPr>
              <a:t>functionality</a:t>
            </a:r>
            <a:r>
              <a:rPr lang="en-US" dirty="0" smtClean="0"/>
              <a:t> </a:t>
            </a:r>
            <a:r>
              <a:rPr lang="en-US" dirty="0"/>
              <a:t>and </a:t>
            </a:r>
            <a:r>
              <a:rPr lang="en-US" dirty="0">
                <a:solidFill>
                  <a:schemeClr val="accent5">
                    <a:lumMod val="20000"/>
                    <a:lumOff val="80000"/>
                  </a:schemeClr>
                </a:solidFill>
              </a:rPr>
              <a:t>performance </a:t>
            </a:r>
            <a:endParaRPr lang="en-US" dirty="0" smtClean="0">
              <a:solidFill>
                <a:schemeClr val="accent5">
                  <a:lumMod val="20000"/>
                  <a:lumOff val="80000"/>
                </a:schemeClr>
              </a:solidFill>
            </a:endParaRPr>
          </a:p>
          <a:p>
            <a:pPr lvl="1">
              <a:lnSpc>
                <a:spcPct val="100000"/>
              </a:lnSpc>
            </a:pPr>
            <a:r>
              <a:rPr lang="en-US" dirty="0" smtClean="0"/>
              <a:t>For web pages, </a:t>
            </a:r>
            <a:r>
              <a:rPr lang="en-US" dirty="0"/>
              <a:t>web </a:t>
            </a:r>
            <a:r>
              <a:rPr lang="en-US" dirty="0" smtClean="0"/>
              <a:t>applications, </a:t>
            </a:r>
            <a:r>
              <a:rPr lang="en-US" dirty="0"/>
              <a:t>web </a:t>
            </a:r>
            <a:r>
              <a:rPr lang="en-US" dirty="0" smtClean="0"/>
              <a:t>sites, </a:t>
            </a:r>
            <a:r>
              <a:rPr lang="en-US" dirty="0"/>
              <a:t>web services, and combination of all of </a:t>
            </a:r>
            <a:r>
              <a:rPr lang="en-US" dirty="0" smtClean="0"/>
              <a:t>these</a:t>
            </a:r>
          </a:p>
          <a:p>
            <a:pPr>
              <a:lnSpc>
                <a:spcPct val="100000"/>
              </a:lnSpc>
            </a:pPr>
            <a:r>
              <a:rPr lang="en-US" dirty="0" smtClean="0"/>
              <a:t>Can </a:t>
            </a:r>
            <a:r>
              <a:rPr lang="en-US" dirty="0"/>
              <a:t>be created by </a:t>
            </a:r>
            <a:r>
              <a:rPr lang="en-US" dirty="0">
                <a:solidFill>
                  <a:schemeClr val="accent5">
                    <a:lumMod val="20000"/>
                    <a:lumOff val="80000"/>
                  </a:schemeClr>
                </a:solidFill>
              </a:rPr>
              <a:t>recording the HTTP requests</a:t>
            </a:r>
            <a:r>
              <a:rPr lang="en-US" dirty="0"/>
              <a:t> and </a:t>
            </a:r>
            <a:r>
              <a:rPr lang="en-US" dirty="0" smtClean="0">
                <a:solidFill>
                  <a:schemeClr val="accent5">
                    <a:lumMod val="20000"/>
                    <a:lumOff val="80000"/>
                  </a:schemeClr>
                </a:solidFill>
              </a:rPr>
              <a:t>events</a:t>
            </a:r>
            <a:r>
              <a:rPr lang="en-US" dirty="0" smtClean="0"/>
              <a:t> </a:t>
            </a:r>
          </a:p>
          <a:p>
            <a:pPr lvl="1">
              <a:lnSpc>
                <a:spcPct val="100000"/>
              </a:lnSpc>
            </a:pPr>
            <a:r>
              <a:rPr lang="en-US" dirty="0"/>
              <a:t>D</a:t>
            </a:r>
            <a:r>
              <a:rPr lang="en-US" dirty="0" smtClean="0"/>
              <a:t>uring </a:t>
            </a:r>
            <a:r>
              <a:rPr lang="en-US" dirty="0">
                <a:solidFill>
                  <a:schemeClr val="accent5">
                    <a:lumMod val="20000"/>
                    <a:lumOff val="80000"/>
                  </a:schemeClr>
                </a:solidFill>
              </a:rPr>
              <a:t>user interaction </a:t>
            </a:r>
            <a:r>
              <a:rPr lang="en-US" dirty="0"/>
              <a:t>with the web </a:t>
            </a:r>
            <a:r>
              <a:rPr lang="en-US" dirty="0" smtClean="0"/>
              <a:t>application</a:t>
            </a:r>
          </a:p>
          <a:p>
            <a:pPr lvl="1">
              <a:lnSpc>
                <a:spcPct val="100000"/>
              </a:lnSpc>
            </a:pPr>
            <a:r>
              <a:rPr lang="en-US" dirty="0"/>
              <a:t>The recording also </a:t>
            </a:r>
            <a:r>
              <a:rPr lang="en-US" dirty="0" smtClean="0">
                <a:solidFill>
                  <a:schemeClr val="accent5">
                    <a:lumMod val="20000"/>
                    <a:lumOff val="80000"/>
                  </a:schemeClr>
                </a:solidFill>
              </a:rPr>
              <a:t>captures</a:t>
            </a:r>
            <a:r>
              <a:rPr lang="en-US" dirty="0" smtClean="0"/>
              <a:t>:</a:t>
            </a:r>
          </a:p>
          <a:p>
            <a:pPr lvl="2">
              <a:lnSpc>
                <a:spcPct val="100000"/>
              </a:lnSpc>
            </a:pPr>
            <a:r>
              <a:rPr lang="en-US" dirty="0"/>
              <a:t>W</a:t>
            </a:r>
            <a:r>
              <a:rPr lang="en-US" dirty="0" smtClean="0"/>
              <a:t>eb </a:t>
            </a:r>
            <a:r>
              <a:rPr lang="en-US" dirty="0"/>
              <a:t>page redirects, validations, view state information, authentication, </a:t>
            </a: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116334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Validation rules </a:t>
            </a:r>
            <a:r>
              <a:rPr lang="en-US" dirty="0"/>
              <a:t>are </a:t>
            </a:r>
            <a:r>
              <a:rPr lang="en-US" dirty="0">
                <a:solidFill>
                  <a:schemeClr val="accent5">
                    <a:lumMod val="20000"/>
                    <a:lumOff val="80000"/>
                  </a:schemeClr>
                </a:solidFill>
              </a:rPr>
              <a:t>predefined criteria </a:t>
            </a:r>
            <a:r>
              <a:rPr lang="en-US" dirty="0"/>
              <a:t>which the information contained in the response has to pass </a:t>
            </a:r>
            <a:r>
              <a:rPr lang="en-US" dirty="0" smtClean="0"/>
              <a:t>through</a:t>
            </a:r>
          </a:p>
          <a:p>
            <a:pPr lvl="1"/>
            <a:r>
              <a:rPr lang="en-US" dirty="0" smtClean="0"/>
              <a:t>Used </a:t>
            </a:r>
            <a:r>
              <a:rPr lang="en-US" dirty="0"/>
              <a:t>for </a:t>
            </a:r>
            <a:r>
              <a:rPr lang="en-US" dirty="0">
                <a:solidFill>
                  <a:schemeClr val="accent5">
                    <a:lumMod val="20000"/>
                    <a:lumOff val="80000"/>
                  </a:schemeClr>
                </a:solidFill>
              </a:rPr>
              <a:t>validating</a:t>
            </a:r>
            <a:r>
              <a:rPr lang="en-US" dirty="0"/>
              <a:t> the form field names, texts, and </a:t>
            </a:r>
            <a:r>
              <a:rPr lang="en-US" dirty="0" smtClean="0"/>
              <a:t>tags in </a:t>
            </a:r>
            <a:r>
              <a:rPr lang="en-US" dirty="0"/>
              <a:t>the requested web </a:t>
            </a:r>
            <a:r>
              <a:rPr lang="en-US" dirty="0" smtClean="0"/>
              <a:t>page</a:t>
            </a:r>
          </a:p>
          <a:p>
            <a:pPr lvl="1"/>
            <a:r>
              <a:rPr lang="en-US" dirty="0" smtClean="0"/>
              <a:t>We </a:t>
            </a:r>
            <a:r>
              <a:rPr lang="en-US" dirty="0"/>
              <a:t>can validate the results or values </a:t>
            </a:r>
            <a:r>
              <a:rPr lang="en-US" dirty="0">
                <a:solidFill>
                  <a:schemeClr val="accent5">
                    <a:lumMod val="20000"/>
                    <a:lumOff val="80000"/>
                  </a:schemeClr>
                </a:solidFill>
              </a:rPr>
              <a:t>against the </a:t>
            </a:r>
            <a:r>
              <a:rPr lang="en-US" dirty="0" smtClean="0">
                <a:solidFill>
                  <a:schemeClr val="accent5">
                    <a:lumMod val="20000"/>
                    <a:lumOff val="80000"/>
                  </a:schemeClr>
                </a:solidFill>
              </a:rPr>
              <a:t>expected result</a:t>
            </a:r>
            <a:r>
              <a:rPr lang="en-US" dirty="0" smtClean="0"/>
              <a:t> </a:t>
            </a:r>
            <a:r>
              <a:rPr lang="en-US" dirty="0"/>
              <a:t>as per the </a:t>
            </a:r>
            <a:r>
              <a:rPr lang="en-US" dirty="0">
                <a:solidFill>
                  <a:schemeClr val="accent5">
                    <a:lumMod val="20000"/>
                    <a:lumOff val="80000"/>
                  </a:schemeClr>
                </a:solidFill>
              </a:rPr>
              <a:t>business </a:t>
            </a:r>
            <a:r>
              <a:rPr lang="en-US" dirty="0" smtClean="0">
                <a:solidFill>
                  <a:schemeClr val="accent5">
                    <a:lumMod val="20000"/>
                    <a:lumOff val="80000"/>
                  </a:schemeClr>
                </a:solidFill>
              </a:rPr>
              <a:t>needs</a:t>
            </a:r>
            <a:r>
              <a:rPr lang="en-US" dirty="0" smtClean="0"/>
              <a:t> </a:t>
            </a:r>
          </a:p>
          <a:p>
            <a:pPr lvl="1"/>
            <a:r>
              <a:rPr lang="en-US" dirty="0"/>
              <a:t>A</a:t>
            </a:r>
            <a:r>
              <a:rPr lang="en-US" dirty="0" smtClean="0"/>
              <a:t>lso </a:t>
            </a:r>
            <a:r>
              <a:rPr lang="en-US" dirty="0"/>
              <a:t>used for checking </a:t>
            </a:r>
            <a:r>
              <a:rPr lang="en-US" dirty="0" smtClean="0"/>
              <a:t>the </a:t>
            </a:r>
            <a:r>
              <a:rPr lang="en-US" dirty="0" smtClean="0">
                <a:solidFill>
                  <a:schemeClr val="accent5">
                    <a:lumMod val="20000"/>
                    <a:lumOff val="80000"/>
                  </a:schemeClr>
                </a:solidFill>
              </a:rPr>
              <a:t>processing </a:t>
            </a:r>
            <a:r>
              <a:rPr lang="en-US" dirty="0">
                <a:solidFill>
                  <a:schemeClr val="accent5">
                    <a:lumMod val="20000"/>
                    <a:lumOff val="80000"/>
                  </a:schemeClr>
                </a:solidFill>
              </a:rPr>
              <a:t>time </a:t>
            </a:r>
            <a:r>
              <a:rPr lang="en-US" dirty="0"/>
              <a:t>taken for the HTTP </a:t>
            </a:r>
            <a:r>
              <a:rPr lang="en-US" dirty="0" smtClean="0"/>
              <a:t>request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40578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t>Used </a:t>
            </a:r>
            <a:r>
              <a:rPr lang="en-US" dirty="0"/>
              <a:t>for </a:t>
            </a:r>
            <a:r>
              <a:rPr lang="en-US" dirty="0">
                <a:solidFill>
                  <a:schemeClr val="accent5">
                    <a:lumMod val="20000"/>
                    <a:lumOff val="80000"/>
                  </a:schemeClr>
                </a:solidFill>
              </a:rPr>
              <a:t>collecting the data</a:t>
            </a:r>
            <a:r>
              <a:rPr lang="en-US" dirty="0"/>
              <a:t> from </a:t>
            </a:r>
            <a:r>
              <a:rPr lang="en-US" dirty="0" smtClean="0"/>
              <a:t>the web </a:t>
            </a:r>
            <a:r>
              <a:rPr lang="en-US" dirty="0"/>
              <a:t>pages during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a:t>H</a:t>
            </a:r>
            <a:r>
              <a:rPr lang="en-US" dirty="0" smtClean="0"/>
              <a:t>elps </a:t>
            </a:r>
            <a:r>
              <a:rPr lang="en-US" dirty="0"/>
              <a:t>us in testing </a:t>
            </a:r>
            <a:r>
              <a:rPr lang="en-US" dirty="0" smtClean="0"/>
              <a:t>the functionality </a:t>
            </a:r>
            <a:r>
              <a:rPr lang="en-US" dirty="0"/>
              <a:t>and expected result from the </a:t>
            </a:r>
            <a:r>
              <a:rPr lang="en-US" dirty="0" smtClean="0"/>
              <a:t>response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7938" y="3505200"/>
            <a:ext cx="4048125" cy="2695575"/>
          </a:xfrm>
          <a:prstGeom prst="roundRect">
            <a:avLst>
              <a:gd name="adj" fmla="val 6490"/>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8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Web Testing</a:t>
            </a:r>
            <a:endParaRPr lang="en-US" dirty="0"/>
          </a:p>
        </p:txBody>
      </p:sp>
      <p:sp>
        <p:nvSpPr>
          <p:cNvPr id="3" name="Content Placeholder 2"/>
          <p:cNvSpPr>
            <a:spLocks noGrp="1"/>
          </p:cNvSpPr>
          <p:nvPr>
            <p:ph idx="1"/>
          </p:nvPr>
        </p:nvSpPr>
        <p:spPr/>
        <p:txBody>
          <a:bodyPr/>
          <a:lstStyle/>
          <a:p>
            <a:r>
              <a:rPr lang="en-US" dirty="0"/>
              <a:t>Web Performance Tests </a:t>
            </a:r>
            <a:r>
              <a:rPr lang="en-US" dirty="0" smtClean="0"/>
              <a:t>require </a:t>
            </a:r>
            <a:r>
              <a:rPr lang="en-US" dirty="0"/>
              <a:t>a </a:t>
            </a:r>
            <a:r>
              <a:rPr lang="en-US" dirty="0" smtClean="0">
                <a:solidFill>
                  <a:schemeClr val="accent5">
                    <a:lumMod val="20000"/>
                    <a:lumOff val="80000"/>
                  </a:schemeClr>
                </a:solidFill>
              </a:rPr>
              <a:t>data source </a:t>
            </a:r>
          </a:p>
          <a:p>
            <a:pPr lvl="1"/>
            <a:r>
              <a:rPr lang="en-US" dirty="0" smtClean="0"/>
              <a:t>Used for populating data to </a:t>
            </a:r>
            <a:r>
              <a:rPr lang="en-US" dirty="0"/>
              <a:t>the test </a:t>
            </a:r>
            <a:r>
              <a:rPr lang="en-US" dirty="0" smtClean="0"/>
              <a:t>methods</a:t>
            </a:r>
            <a:endParaRPr lang="en-US" dirty="0"/>
          </a:p>
          <a:p>
            <a:pPr lvl="1"/>
            <a:r>
              <a:rPr lang="en-US" dirty="0" smtClean="0"/>
              <a:t>Could </a:t>
            </a:r>
            <a:r>
              <a:rPr lang="en-US" dirty="0"/>
              <a:t>be </a:t>
            </a:r>
            <a:r>
              <a:rPr lang="en-US" dirty="0" smtClean="0"/>
              <a:t>a </a:t>
            </a:r>
            <a:r>
              <a:rPr lang="en-US" dirty="0" smtClean="0">
                <a:solidFill>
                  <a:schemeClr val="accent5">
                    <a:lumMod val="20000"/>
                    <a:lumOff val="80000"/>
                  </a:schemeClr>
                </a:solidFill>
              </a:rPr>
              <a:t>database</a:t>
            </a:r>
            <a:r>
              <a:rPr lang="en-US" dirty="0"/>
              <a:t>, a </a:t>
            </a:r>
            <a:r>
              <a:rPr lang="en-US" dirty="0">
                <a:solidFill>
                  <a:schemeClr val="accent5">
                    <a:lumMod val="20000"/>
                    <a:lumOff val="80000"/>
                  </a:schemeClr>
                </a:solidFill>
              </a:rPr>
              <a:t>spreadsheet</a:t>
            </a:r>
            <a:r>
              <a:rPr lang="en-US" dirty="0"/>
              <a:t>, or </a:t>
            </a:r>
            <a:r>
              <a:rPr lang="en-US" dirty="0" smtClean="0"/>
              <a:t>an </a:t>
            </a:r>
            <a:r>
              <a:rPr lang="en-US" dirty="0" smtClean="0">
                <a:solidFill>
                  <a:schemeClr val="accent5">
                    <a:lumMod val="20000"/>
                    <a:lumOff val="80000"/>
                  </a:schemeClr>
                </a:solidFill>
              </a:rPr>
              <a:t>XML</a:t>
            </a:r>
            <a:r>
              <a:rPr lang="en-US" dirty="0" smtClean="0"/>
              <a:t> </a:t>
            </a:r>
            <a:r>
              <a:rPr lang="en-US" dirty="0"/>
              <a:t>data </a:t>
            </a:r>
            <a:r>
              <a:rPr lang="en-US" dirty="0" smtClean="0"/>
              <a:t>source</a:t>
            </a:r>
          </a:p>
          <a:p>
            <a:pPr lvl="1"/>
            <a:endParaRPr lang="en-US" dirty="0" smtClean="0"/>
          </a:p>
          <a:p>
            <a:r>
              <a:rPr lang="en-US" dirty="0">
                <a:solidFill>
                  <a:schemeClr val="accent5">
                    <a:lumMod val="20000"/>
                    <a:lumOff val="80000"/>
                  </a:schemeClr>
                </a:solidFill>
              </a:rPr>
              <a:t>D</a:t>
            </a:r>
            <a:r>
              <a:rPr lang="en-US" dirty="0" smtClean="0">
                <a:solidFill>
                  <a:schemeClr val="accent5">
                    <a:lumMod val="20000"/>
                    <a:lumOff val="80000"/>
                  </a:schemeClr>
                </a:solidFill>
              </a:rPr>
              <a:t>ata </a:t>
            </a:r>
            <a:r>
              <a:rPr lang="en-US" dirty="0">
                <a:solidFill>
                  <a:schemeClr val="accent5">
                    <a:lumMod val="20000"/>
                    <a:lumOff val="80000"/>
                  </a:schemeClr>
                </a:solidFill>
              </a:rPr>
              <a:t>binding mechanism </a:t>
            </a:r>
            <a:endParaRPr lang="en-US" dirty="0" smtClean="0">
              <a:solidFill>
                <a:schemeClr val="accent5">
                  <a:lumMod val="20000"/>
                  <a:lumOff val="80000"/>
                </a:schemeClr>
              </a:solidFill>
            </a:endParaRPr>
          </a:p>
          <a:p>
            <a:pPr lvl="1"/>
            <a:r>
              <a:rPr lang="en-US" dirty="0" smtClean="0"/>
              <a:t>Takes </a:t>
            </a:r>
            <a:r>
              <a:rPr lang="en-US" dirty="0"/>
              <a:t>care of </a:t>
            </a:r>
            <a:r>
              <a:rPr lang="en-US" dirty="0">
                <a:solidFill>
                  <a:schemeClr val="accent5">
                    <a:lumMod val="20000"/>
                    <a:lumOff val="80000"/>
                  </a:schemeClr>
                </a:solidFill>
              </a:rPr>
              <a:t>fetching the data </a:t>
            </a:r>
            <a:r>
              <a:rPr lang="en-US" dirty="0"/>
              <a:t>from the source and </a:t>
            </a:r>
            <a:r>
              <a:rPr lang="en-US" dirty="0" smtClean="0">
                <a:solidFill>
                  <a:schemeClr val="accent5">
                    <a:lumMod val="20000"/>
                    <a:lumOff val="80000"/>
                  </a:schemeClr>
                </a:solidFill>
              </a:rPr>
              <a:t>providing it</a:t>
            </a:r>
            <a:r>
              <a:rPr lang="en-US" dirty="0" smtClean="0"/>
              <a:t> </a:t>
            </a:r>
            <a:r>
              <a:rPr lang="en-US" dirty="0"/>
              <a:t>to </a:t>
            </a:r>
            <a:r>
              <a:rPr lang="en-US" dirty="0" smtClean="0"/>
              <a:t>the test </a:t>
            </a:r>
            <a:r>
              <a:rPr lang="en-US" dirty="0"/>
              <a:t>methods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2897981"/>
            <a:ext cx="2228850" cy="1671638"/>
          </a:xfrm>
          <a:prstGeom prst="roundRect">
            <a:avLst>
              <a:gd name="adj" fmla="val 4945"/>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8221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a:t>Performance vs. Load vs. Stress Testing </a:t>
            </a:r>
            <a:r>
              <a:rPr lang="en-US" dirty="0" smtClean="0"/>
              <a:t>– Main Concepts</a:t>
            </a:r>
          </a:p>
          <a:p>
            <a:pPr lvl="1"/>
            <a:r>
              <a:rPr lang="en-US" dirty="0" smtClean="0"/>
              <a:t>Performance Testing</a:t>
            </a:r>
          </a:p>
          <a:p>
            <a:pPr lvl="1"/>
            <a:r>
              <a:rPr lang="en-US" dirty="0" smtClean="0"/>
              <a:t>Load Testing</a:t>
            </a:r>
          </a:p>
          <a:p>
            <a:pPr lvl="1"/>
            <a:r>
              <a:rPr lang="en-US" dirty="0" smtClean="0"/>
              <a:t>Stress Testing</a:t>
            </a:r>
          </a:p>
          <a:p>
            <a:r>
              <a:rPr lang="en-US" dirty="0" smtClean="0"/>
              <a:t>Visual </a:t>
            </a:r>
            <a:r>
              <a:rPr lang="en-US" dirty="0"/>
              <a:t>Studio </a:t>
            </a:r>
            <a:r>
              <a:rPr lang="en-US" dirty="0" smtClean="0"/>
              <a:t>Testing </a:t>
            </a:r>
            <a:r>
              <a:rPr lang="en-US" dirty="0"/>
              <a:t>Tools</a:t>
            </a:r>
            <a:endParaRPr lang="en-US" dirty="0" smtClean="0"/>
          </a:p>
          <a:p>
            <a:r>
              <a:rPr lang="en-US" dirty="0"/>
              <a:t>Performance and Load Testing </a:t>
            </a:r>
            <a:br>
              <a:rPr lang="en-US" dirty="0"/>
            </a:br>
            <a:r>
              <a:rPr lang="en-US" dirty="0"/>
              <a:t>Using Visual Studio </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0" y="2743200"/>
            <a:ext cx="1690577" cy="27432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8142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vs. Coded Web Tests</a:t>
            </a:r>
            <a:endParaRPr lang="en-US" dirty="0"/>
          </a:p>
        </p:txBody>
      </p:sp>
      <p:sp>
        <p:nvSpPr>
          <p:cNvPr id="3" name="Content Placeholder 2"/>
          <p:cNvSpPr>
            <a:spLocks noGrp="1"/>
          </p:cNvSpPr>
          <p:nvPr>
            <p:ph idx="1"/>
          </p:nvPr>
        </p:nvSpPr>
        <p:spPr/>
        <p:txBody>
          <a:bodyPr/>
          <a:lstStyle/>
          <a:p>
            <a:r>
              <a:rPr lang="en-US" dirty="0"/>
              <a:t>Web Performance Tests can be classified </a:t>
            </a:r>
            <a:r>
              <a:rPr lang="en-US" dirty="0" smtClean="0"/>
              <a:t>into:</a:t>
            </a:r>
          </a:p>
          <a:p>
            <a:pPr lvl="1"/>
            <a:r>
              <a:rPr lang="en-US" dirty="0" smtClean="0">
                <a:solidFill>
                  <a:schemeClr val="accent5">
                    <a:lumMod val="20000"/>
                    <a:lumOff val="80000"/>
                  </a:schemeClr>
                </a:solidFill>
              </a:rPr>
              <a:t>Simple</a:t>
            </a:r>
            <a:r>
              <a:rPr lang="en-US" dirty="0" smtClean="0"/>
              <a:t> </a:t>
            </a:r>
            <a:r>
              <a:rPr lang="en-US" dirty="0"/>
              <a:t>Web Performance </a:t>
            </a:r>
            <a:r>
              <a:rPr lang="en-US" dirty="0" smtClean="0"/>
              <a:t>Tests</a:t>
            </a:r>
            <a:endParaRPr lang="en-US" dirty="0"/>
          </a:p>
          <a:p>
            <a:pPr lvl="1"/>
            <a:r>
              <a:rPr lang="en-US" dirty="0">
                <a:solidFill>
                  <a:schemeClr val="accent5">
                    <a:lumMod val="20000"/>
                    <a:lumOff val="80000"/>
                  </a:schemeClr>
                </a:solidFill>
              </a:rPr>
              <a:t>Coded</a:t>
            </a:r>
            <a:r>
              <a:rPr lang="en-US" dirty="0"/>
              <a:t> Web Performance 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66800" y="3200399"/>
            <a:ext cx="3514059" cy="2638425"/>
          </a:xfrm>
          <a:prstGeom prst="roundRect">
            <a:avLst>
              <a:gd name="adj" fmla="val 39937"/>
            </a:avLst>
          </a:prstGeom>
          <a:noFill/>
          <a:ln>
            <a:noFill/>
          </a:ln>
          <a:effectLst>
            <a:glow rad="101600">
              <a:schemeClr val="tx1">
                <a:alpha val="40000"/>
              </a:schemeClr>
            </a:glow>
            <a:outerShdw dist="35921" dir="2700000" algn="ctr" rotWithShape="0">
              <a:schemeClr val="bg2"/>
            </a:outerShdw>
            <a:softEdge rad="31750"/>
          </a:effectLst>
          <a:scene3d>
            <a:camera prst="perspectiveContrasting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09" b="3209"/>
          <a:stretch/>
        </p:blipFill>
        <p:spPr bwMode="auto">
          <a:xfrm>
            <a:off x="4953000" y="3200400"/>
            <a:ext cx="2819400" cy="2638425"/>
          </a:xfrm>
          <a:prstGeom prst="roundRect">
            <a:avLst>
              <a:gd name="adj" fmla="val 7755"/>
            </a:avLst>
          </a:prstGeom>
          <a:noFill/>
          <a:ln>
            <a:noFill/>
          </a:ln>
          <a:effectLst>
            <a:glow rad="101600">
              <a:schemeClr val="tx1">
                <a:alpha val="40000"/>
              </a:schemeClr>
            </a:glow>
            <a:outerShdw dist="35921" dir="2700000" algn="ctr" rotWithShape="0">
              <a:schemeClr val="bg2"/>
            </a:outerShdw>
            <a:softEdge rad="31750"/>
          </a:effectLst>
          <a:scene3d>
            <a:camera prst="perspectiveContrasting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26088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Web Performance Tests </a:t>
            </a:r>
          </a:p>
        </p:txBody>
      </p:sp>
      <p:sp>
        <p:nvSpPr>
          <p:cNvPr id="3" name="Content Placeholder 2"/>
          <p:cNvSpPr>
            <a:spLocks noGrp="1"/>
          </p:cNvSpPr>
          <p:nvPr>
            <p:ph idx="1"/>
          </p:nvPr>
        </p:nvSpPr>
        <p:spPr/>
        <p:txBody>
          <a:bodyPr/>
          <a:lstStyle/>
          <a:p>
            <a:r>
              <a:rPr lang="en-US" dirty="0"/>
              <a:t>Simple Web Performance Tests </a:t>
            </a:r>
            <a:endParaRPr lang="en-US" dirty="0" smtClean="0"/>
          </a:p>
          <a:p>
            <a:pPr lvl="1"/>
            <a:r>
              <a:rPr lang="en-US" dirty="0" smtClean="0"/>
              <a:t>Generate </a:t>
            </a:r>
            <a:r>
              <a:rPr lang="en-US" dirty="0"/>
              <a:t>and execute the test as per the recording with a series of valid flows of events</a:t>
            </a:r>
          </a:p>
          <a:p>
            <a:pPr lvl="1"/>
            <a:r>
              <a:rPr lang="en-US" dirty="0"/>
              <a:t>Once the test is started there </a:t>
            </a:r>
            <a:r>
              <a:rPr lang="en-US" dirty="0">
                <a:solidFill>
                  <a:schemeClr val="accent5">
                    <a:lumMod val="20000"/>
                    <a:lumOff val="80000"/>
                  </a:schemeClr>
                </a:solidFill>
              </a:rPr>
              <a:t>won't be any intervention</a:t>
            </a:r>
            <a:r>
              <a:rPr lang="en-US" dirty="0"/>
              <a:t> and it is </a:t>
            </a:r>
            <a:r>
              <a:rPr lang="en-US" dirty="0">
                <a:solidFill>
                  <a:schemeClr val="accent5">
                    <a:lumMod val="20000"/>
                    <a:lumOff val="80000"/>
                  </a:schemeClr>
                </a:solidFill>
              </a:rPr>
              <a:t>not conditional</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209" y="4143375"/>
            <a:ext cx="2423583" cy="2181225"/>
          </a:xfrm>
          <a:prstGeom prst="roundRect">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0385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Coded Web Performance </a:t>
            </a:r>
            <a:r>
              <a:rPr lang="en-US" dirty="0" smtClean="0"/>
              <a:t>Tests</a:t>
            </a:r>
            <a:endParaRPr lang="en-US" dirty="0"/>
          </a:p>
        </p:txBody>
      </p:sp>
      <p:sp>
        <p:nvSpPr>
          <p:cNvPr id="3" name="Content Placeholder 2"/>
          <p:cNvSpPr>
            <a:spLocks noGrp="1"/>
          </p:cNvSpPr>
          <p:nvPr>
            <p:ph idx="1"/>
          </p:nvPr>
        </p:nvSpPr>
        <p:spPr/>
        <p:txBody>
          <a:bodyPr/>
          <a:lstStyle/>
          <a:p>
            <a:r>
              <a:rPr lang="en-US" dirty="0"/>
              <a:t>Coded Web </a:t>
            </a:r>
            <a:r>
              <a:rPr lang="en-US" dirty="0" smtClean="0"/>
              <a:t>Performance Tests</a:t>
            </a:r>
          </a:p>
          <a:p>
            <a:pPr lvl="1"/>
            <a:r>
              <a:rPr lang="en-US" dirty="0" smtClean="0"/>
              <a:t>More </a:t>
            </a:r>
            <a:r>
              <a:rPr lang="en-US" dirty="0" smtClean="0">
                <a:solidFill>
                  <a:schemeClr val="accent5">
                    <a:lumMod val="20000"/>
                    <a:lumOff val="80000"/>
                  </a:schemeClr>
                </a:solidFill>
              </a:rPr>
              <a:t>complex</a:t>
            </a:r>
            <a:r>
              <a:rPr lang="en-US" dirty="0" smtClean="0"/>
              <a:t> </a:t>
            </a:r>
            <a:r>
              <a:rPr lang="en-US" dirty="0"/>
              <a:t>but provide a lot </a:t>
            </a:r>
            <a:r>
              <a:rPr lang="en-US" dirty="0" smtClean="0"/>
              <a:t>of </a:t>
            </a:r>
            <a:r>
              <a:rPr lang="en-US" dirty="0" smtClean="0">
                <a:solidFill>
                  <a:schemeClr val="accent5">
                    <a:lumMod val="20000"/>
                    <a:lumOff val="80000"/>
                  </a:schemeClr>
                </a:solidFill>
              </a:rPr>
              <a:t>flexibility</a:t>
            </a:r>
          </a:p>
          <a:p>
            <a:pPr lvl="1"/>
            <a:r>
              <a:rPr lang="en-US" dirty="0" smtClean="0"/>
              <a:t>Used </a:t>
            </a:r>
            <a:r>
              <a:rPr lang="en-US" dirty="0"/>
              <a:t>for </a:t>
            </a:r>
            <a:r>
              <a:rPr lang="en-US" dirty="0">
                <a:solidFill>
                  <a:schemeClr val="accent5">
                    <a:lumMod val="20000"/>
                    <a:lumOff val="80000"/>
                  </a:schemeClr>
                </a:solidFill>
              </a:rPr>
              <a:t>conditional execution </a:t>
            </a:r>
            <a:r>
              <a:rPr lang="en-US" dirty="0" smtClean="0"/>
              <a:t>based on values</a:t>
            </a:r>
          </a:p>
          <a:p>
            <a:pPr lvl="1"/>
            <a:r>
              <a:rPr lang="en-US" dirty="0" smtClean="0"/>
              <a:t>Can be created </a:t>
            </a:r>
            <a:r>
              <a:rPr lang="en-US" dirty="0" smtClean="0">
                <a:solidFill>
                  <a:schemeClr val="accent5">
                    <a:lumMod val="20000"/>
                    <a:lumOff val="80000"/>
                  </a:schemeClr>
                </a:solidFill>
              </a:rPr>
              <a:t>manually</a:t>
            </a:r>
            <a:r>
              <a:rPr lang="en-US" dirty="0" smtClean="0"/>
              <a:t> or generated with a </a:t>
            </a:r>
            <a:r>
              <a:rPr lang="en-US" dirty="0" smtClean="0">
                <a:solidFill>
                  <a:schemeClr val="accent5">
                    <a:lumMod val="20000"/>
                    <a:lumOff val="80000"/>
                  </a:schemeClr>
                </a:solidFill>
              </a:rPr>
              <a:t>web performance test recording </a:t>
            </a:r>
            <a:r>
              <a:rPr lang="en-US" dirty="0" smtClean="0"/>
              <a:t>tool</a:t>
            </a:r>
          </a:p>
          <a:p>
            <a:pPr lvl="2"/>
            <a:r>
              <a:rPr lang="en-US" dirty="0" smtClean="0"/>
              <a:t>Using the generated </a:t>
            </a:r>
            <a:r>
              <a:rPr lang="en-US" dirty="0"/>
              <a:t>code, we can control the flow of test events by </a:t>
            </a:r>
            <a:r>
              <a:rPr lang="en-US" dirty="0">
                <a:solidFill>
                  <a:schemeClr val="accent5">
                    <a:lumMod val="20000"/>
                    <a:lumOff val="80000"/>
                  </a:schemeClr>
                </a:solidFill>
              </a:rPr>
              <a:t>customizing </a:t>
            </a:r>
            <a:r>
              <a:rPr lang="en-US" dirty="0" smtClean="0">
                <a:solidFill>
                  <a:schemeClr val="accent5">
                    <a:lumMod val="20000"/>
                    <a:lumOff val="80000"/>
                  </a:schemeClr>
                </a:solidFill>
              </a:rPr>
              <a:t>the code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1290113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Visual Studio </a:t>
            </a:r>
            <a:r>
              <a:rPr lang="en-US" dirty="0" smtClean="0"/>
              <a:t>2012</a:t>
            </a:r>
            <a:r>
              <a:rPr lang="en-US" dirty="0"/>
              <a:t/>
            </a:r>
            <a:br>
              <a:rPr lang="en-US" dirty="0"/>
            </a:br>
            <a:r>
              <a:rPr lang="en-US" dirty="0"/>
              <a:t>Testing Tools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3" name="Picture 2"/>
          <p:cNvPicPr>
            <a:picLocks noChangeAspect="1"/>
          </p:cNvPicPr>
          <p:nvPr/>
        </p:nvPicPr>
        <p:blipFill>
          <a:blip r:embed="rId2"/>
          <a:stretch>
            <a:fillRect/>
          </a:stretch>
        </p:blipFill>
        <p:spPr>
          <a:xfrm>
            <a:off x="910319" y="1525731"/>
            <a:ext cx="7482628" cy="488595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42015404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Types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3" name="Picture 2"/>
          <p:cNvPicPr>
            <a:picLocks noChangeAspect="1"/>
          </p:cNvPicPr>
          <p:nvPr/>
        </p:nvPicPr>
        <p:blipFill>
          <a:blip r:embed="rId2"/>
          <a:stretch>
            <a:fillRect/>
          </a:stretch>
        </p:blipFill>
        <p:spPr>
          <a:xfrm>
            <a:off x="1386568" y="1593158"/>
            <a:ext cx="6370864" cy="425791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27551691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(2) </a:t>
            </a:r>
            <a:endParaRPr lang="en-US" dirty="0"/>
          </a:p>
        </p:txBody>
      </p:sp>
      <p:sp>
        <p:nvSpPr>
          <p:cNvPr id="3" name="Content Placeholder 2"/>
          <p:cNvSpPr>
            <a:spLocks noGrp="1"/>
          </p:cNvSpPr>
          <p:nvPr>
            <p:ph idx="1"/>
          </p:nvPr>
        </p:nvSpPr>
        <p:spPr/>
        <p:txBody>
          <a:bodyPr/>
          <a:lstStyle/>
          <a:p>
            <a:r>
              <a:rPr lang="en-US" dirty="0"/>
              <a:t>Visual </a:t>
            </a:r>
            <a:r>
              <a:rPr lang="en-US" dirty="0" smtClean="0"/>
              <a:t>Studio supports </a:t>
            </a:r>
            <a:r>
              <a:rPr lang="en-US" dirty="0"/>
              <a:t>various test types to perform the test </a:t>
            </a:r>
            <a:r>
              <a:rPr lang="en-US" dirty="0" smtClean="0"/>
              <a:t>automation</a:t>
            </a:r>
          </a:p>
          <a:p>
            <a:pPr lvl="1"/>
            <a:r>
              <a:rPr lang="en-US" dirty="0">
                <a:solidFill>
                  <a:schemeClr val="accent5">
                    <a:lumMod val="20000"/>
                    <a:lumOff val="80000"/>
                  </a:schemeClr>
                </a:solidFill>
              </a:rPr>
              <a:t>Basic Unit </a:t>
            </a:r>
            <a:r>
              <a:rPr lang="en-US" dirty="0" smtClean="0">
                <a:solidFill>
                  <a:schemeClr val="accent5">
                    <a:lumMod val="20000"/>
                    <a:lumOff val="80000"/>
                  </a:schemeClr>
                </a:solidFill>
              </a:rPr>
              <a:t>Test</a:t>
            </a:r>
            <a:r>
              <a:rPr lang="en-US" dirty="0"/>
              <a:t> </a:t>
            </a:r>
            <a:r>
              <a:rPr lang="en-US" dirty="0" smtClean="0"/>
              <a:t>and </a:t>
            </a:r>
            <a:r>
              <a:rPr lang="en-US" dirty="0">
                <a:solidFill>
                  <a:schemeClr val="accent5">
                    <a:lumMod val="20000"/>
                    <a:lumOff val="80000"/>
                  </a:schemeClr>
                </a:solidFill>
              </a:rPr>
              <a:t>Unit Test </a:t>
            </a:r>
            <a:endParaRPr lang="en-US" dirty="0" smtClean="0">
              <a:solidFill>
                <a:srgbClr val="FF0000"/>
              </a:solidFill>
            </a:endParaRPr>
          </a:p>
          <a:p>
            <a:pPr lvl="2"/>
            <a:r>
              <a:rPr lang="en-US" dirty="0" smtClean="0"/>
              <a:t>Helps in creating </a:t>
            </a:r>
            <a:r>
              <a:rPr lang="en-US" dirty="0" smtClean="0">
                <a:solidFill>
                  <a:schemeClr val="accent5">
                    <a:lumMod val="20000"/>
                    <a:lumOff val="80000"/>
                  </a:schemeClr>
                </a:solidFill>
              </a:rPr>
              <a:t>new Unit test </a:t>
            </a:r>
            <a:r>
              <a:rPr lang="en-US" dirty="0" smtClean="0"/>
              <a:t>for a class file</a:t>
            </a:r>
          </a:p>
          <a:p>
            <a:pPr lvl="2"/>
            <a:r>
              <a:rPr lang="en-US" dirty="0" smtClean="0"/>
              <a:t>Helpful </a:t>
            </a:r>
            <a:r>
              <a:rPr lang="en-US" dirty="0"/>
              <a:t>for both </a:t>
            </a:r>
            <a:r>
              <a:rPr lang="en-US" dirty="0">
                <a:solidFill>
                  <a:schemeClr val="accent5">
                    <a:lumMod val="20000"/>
                    <a:lumOff val="80000"/>
                  </a:schemeClr>
                </a:solidFill>
              </a:rPr>
              <a:t>developers</a:t>
            </a:r>
            <a:r>
              <a:rPr lang="en-US" dirty="0"/>
              <a:t> and </a:t>
            </a:r>
            <a:r>
              <a:rPr lang="en-US" dirty="0">
                <a:solidFill>
                  <a:schemeClr val="accent5">
                    <a:lumMod val="20000"/>
                    <a:lumOff val="80000"/>
                  </a:schemeClr>
                </a:solidFill>
              </a:rPr>
              <a:t>testers</a:t>
            </a:r>
            <a:r>
              <a:rPr lang="en-US" dirty="0"/>
              <a:t> to perform </a:t>
            </a:r>
            <a:r>
              <a:rPr lang="en-US" dirty="0">
                <a:solidFill>
                  <a:schemeClr val="accent5">
                    <a:lumMod val="20000"/>
                    <a:lumOff val="80000"/>
                  </a:schemeClr>
                </a:solidFill>
              </a:rPr>
              <a:t>unit level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r>
              <a:rPr lang="en-US" dirty="0">
                <a:solidFill>
                  <a:schemeClr val="accent5">
                    <a:lumMod val="20000"/>
                    <a:lumOff val="80000"/>
                  </a:schemeClr>
                </a:solidFill>
              </a:rPr>
              <a:t>Coded UI </a:t>
            </a:r>
            <a:r>
              <a:rPr lang="en-US" dirty="0" smtClean="0">
                <a:solidFill>
                  <a:schemeClr val="accent5">
                    <a:lumMod val="20000"/>
                    <a:lumOff val="80000"/>
                  </a:schemeClr>
                </a:solidFill>
              </a:rPr>
              <a:t>test</a:t>
            </a:r>
            <a:endParaRPr lang="en-US" dirty="0" smtClean="0"/>
          </a:p>
          <a:p>
            <a:pPr lvl="2"/>
            <a:r>
              <a:rPr lang="en-US" dirty="0"/>
              <a:t>U</a:t>
            </a:r>
            <a:r>
              <a:rPr lang="en-US" dirty="0" smtClean="0"/>
              <a:t>sed </a:t>
            </a:r>
            <a:r>
              <a:rPr lang="en-US" dirty="0"/>
              <a:t>for recording the UI activities of a manual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Tree>
    <p:extLst>
      <p:ext uri="{BB962C8B-B14F-4D97-AF65-F5344CB8AC3E}">
        <p14:creationId xmlns:p14="http://schemas.microsoft.com/office/powerpoint/2010/main" val="19645973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(3)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Generic </a:t>
            </a:r>
            <a:r>
              <a:rPr lang="en-US" dirty="0">
                <a:solidFill>
                  <a:schemeClr val="accent5">
                    <a:lumMod val="20000"/>
                    <a:lumOff val="80000"/>
                  </a:schemeClr>
                </a:solidFill>
              </a:rPr>
              <a:t>Test </a:t>
            </a:r>
            <a:endParaRPr lang="en-US" dirty="0" smtClean="0">
              <a:solidFill>
                <a:schemeClr val="accent5">
                  <a:lumMod val="20000"/>
                  <a:lumOff val="80000"/>
                </a:schemeClr>
              </a:solidFill>
            </a:endParaRPr>
          </a:p>
          <a:p>
            <a:pPr lvl="2">
              <a:tabLst>
                <a:tab pos="2574925" algn="l"/>
              </a:tabLst>
            </a:pPr>
            <a:r>
              <a:rPr lang="en-US" dirty="0" smtClean="0"/>
              <a:t>Used for </a:t>
            </a:r>
            <a:r>
              <a:rPr lang="en-US" dirty="0">
                <a:solidFill>
                  <a:schemeClr val="accent5">
                    <a:lumMod val="20000"/>
                    <a:lumOff val="80000"/>
                  </a:schemeClr>
                </a:solidFill>
              </a:rPr>
              <a:t>wrapping an executable as a test </a:t>
            </a:r>
            <a:r>
              <a:rPr lang="en-US" dirty="0" smtClean="0">
                <a:solidFill>
                  <a:schemeClr val="accent5">
                    <a:lumMod val="20000"/>
                    <a:lumOff val="80000"/>
                  </a:schemeClr>
                </a:solidFill>
              </a:rPr>
              <a:t>method</a:t>
            </a:r>
          </a:p>
          <a:p>
            <a:pPr lvl="2"/>
            <a:r>
              <a:rPr lang="en-US" dirty="0" smtClean="0"/>
              <a:t>You </a:t>
            </a:r>
            <a:r>
              <a:rPr lang="en-US" dirty="0"/>
              <a:t>can wrap the executable using </a:t>
            </a:r>
            <a:r>
              <a:rPr lang="en-US" dirty="0">
                <a:solidFill>
                  <a:schemeClr val="accent5">
                    <a:lumMod val="20000"/>
                    <a:lumOff val="80000"/>
                  </a:schemeClr>
                </a:solidFill>
              </a:rPr>
              <a:t>generic Test </a:t>
            </a:r>
            <a:r>
              <a:rPr lang="en-US" dirty="0"/>
              <a:t>and can include the same in </a:t>
            </a:r>
            <a:r>
              <a:rPr lang="en-US" dirty="0">
                <a:solidFill>
                  <a:schemeClr val="accent5">
                    <a:lumMod val="20000"/>
                    <a:lumOff val="80000"/>
                  </a:schemeClr>
                </a:solidFill>
              </a:rPr>
              <a:t>test </a:t>
            </a:r>
            <a:r>
              <a:rPr lang="en-US" dirty="0" smtClean="0">
                <a:solidFill>
                  <a:schemeClr val="accent5">
                    <a:lumMod val="20000"/>
                    <a:lumOff val="80000"/>
                  </a:schemeClr>
                </a:solidFill>
              </a:rPr>
              <a:t>automation</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29857537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(4)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Ordered test</a:t>
            </a:r>
          </a:p>
          <a:p>
            <a:pPr lvl="2"/>
            <a:r>
              <a:rPr lang="en-US" dirty="0" smtClean="0"/>
              <a:t>Used for </a:t>
            </a:r>
            <a:r>
              <a:rPr lang="en-US" dirty="0"/>
              <a:t>executing </a:t>
            </a:r>
            <a:r>
              <a:rPr lang="en-US" dirty="0">
                <a:solidFill>
                  <a:schemeClr val="accent5">
                    <a:lumMod val="20000"/>
                    <a:lumOff val="80000"/>
                  </a:schemeClr>
                </a:solidFill>
              </a:rPr>
              <a:t>multiple test scripts </a:t>
            </a:r>
            <a:r>
              <a:rPr lang="en-US" dirty="0"/>
              <a:t>in a </a:t>
            </a:r>
            <a:r>
              <a:rPr lang="en-US" dirty="0">
                <a:solidFill>
                  <a:schemeClr val="accent5">
                    <a:lumMod val="20000"/>
                    <a:lumOff val="80000"/>
                  </a:schemeClr>
                </a:solidFill>
              </a:rPr>
              <a:t>particular </a:t>
            </a:r>
            <a:r>
              <a:rPr lang="en-US" dirty="0" smtClean="0">
                <a:solidFill>
                  <a:schemeClr val="accent5">
                    <a:lumMod val="20000"/>
                    <a:lumOff val="80000"/>
                  </a:schemeClr>
                </a:solidFill>
              </a:rPr>
              <a:t>order</a:t>
            </a:r>
            <a:endParaRPr lang="en-US" dirty="0">
              <a:solidFill>
                <a:schemeClr val="accent5">
                  <a:lumMod val="20000"/>
                  <a:lumOff val="80000"/>
                </a:schemeClr>
              </a:solidFill>
            </a:endParaRPr>
          </a:p>
          <a:p>
            <a:pPr lvl="1"/>
            <a:r>
              <a:rPr lang="en-US" dirty="0">
                <a:solidFill>
                  <a:schemeClr val="accent5">
                    <a:lumMod val="20000"/>
                    <a:lumOff val="80000"/>
                  </a:schemeClr>
                </a:solidFill>
              </a:rPr>
              <a:t>Web Performance Test </a:t>
            </a:r>
            <a:endParaRPr lang="en-US" dirty="0" smtClean="0">
              <a:solidFill>
                <a:schemeClr val="accent5">
                  <a:lumMod val="20000"/>
                  <a:lumOff val="80000"/>
                </a:schemeClr>
              </a:solidFill>
            </a:endParaRPr>
          </a:p>
          <a:p>
            <a:pPr lvl="2"/>
            <a:r>
              <a:rPr lang="en-US" dirty="0"/>
              <a:t>U</a:t>
            </a:r>
            <a:r>
              <a:rPr lang="en-US" dirty="0" smtClean="0"/>
              <a:t>sed </a:t>
            </a:r>
            <a:r>
              <a:rPr lang="en-US" dirty="0"/>
              <a:t>for recording the </a:t>
            </a:r>
            <a:r>
              <a:rPr lang="en-US" dirty="0">
                <a:solidFill>
                  <a:schemeClr val="accent5">
                    <a:lumMod val="20000"/>
                    <a:lumOff val="80000"/>
                  </a:schemeClr>
                </a:solidFill>
              </a:rPr>
              <a:t>URLs </a:t>
            </a:r>
            <a:r>
              <a:rPr lang="en-US" dirty="0"/>
              <a:t>and generating the </a:t>
            </a:r>
            <a:r>
              <a:rPr lang="en-US" dirty="0">
                <a:solidFill>
                  <a:schemeClr val="accent5">
                    <a:lumMod val="20000"/>
                    <a:lumOff val="80000"/>
                  </a:schemeClr>
                </a:solidFill>
              </a:rPr>
              <a:t>code </a:t>
            </a:r>
            <a:r>
              <a:rPr lang="en-US" dirty="0"/>
              <a:t>for </a:t>
            </a:r>
            <a:r>
              <a:rPr lang="en-US" dirty="0">
                <a:solidFill>
                  <a:schemeClr val="accent5">
                    <a:lumMod val="20000"/>
                    <a:lumOff val="80000"/>
                  </a:schemeClr>
                </a:solidFill>
              </a:rPr>
              <a:t>performance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7738417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533400"/>
            <a:ext cx="5715000" cy="1295401"/>
          </a:xfrm>
        </p:spPr>
        <p:txBody>
          <a:bodyPr/>
          <a:lstStyle/>
          <a:p>
            <a:r>
              <a:rPr lang="en-US" dirty="0"/>
              <a:t>Creating Web Performance Test</a:t>
            </a:r>
          </a:p>
        </p:txBody>
      </p:sp>
      <p:sp>
        <p:nvSpPr>
          <p:cNvPr id="3" name="Subtitle 2"/>
          <p:cNvSpPr>
            <a:spLocks noGrp="1"/>
          </p:cNvSpPr>
          <p:nvPr>
            <p:ph type="subTitle" idx="1"/>
          </p:nvPr>
        </p:nvSpPr>
        <p:spPr>
          <a:xfrm>
            <a:off x="7010400" y="2514600"/>
            <a:ext cx="1524000" cy="838200"/>
          </a:xfrm>
        </p:spPr>
        <p:txBody>
          <a:bodyPr/>
          <a:lstStyle/>
          <a:p>
            <a:r>
              <a:rPr lang="en-US" dirty="0" smtClean="0"/>
              <a:t>Live Demo</a:t>
            </a:r>
            <a:endParaRPr lang="en-US" dirty="0"/>
          </a:p>
        </p:txBody>
      </p:sp>
      <p:pic>
        <p:nvPicPr>
          <p:cNvPr id="6" name="Picture 5"/>
          <p:cNvPicPr>
            <a:picLocks noChangeAspect="1"/>
          </p:cNvPicPr>
          <p:nvPr/>
        </p:nvPicPr>
        <p:blipFill>
          <a:blip r:embed="rId2"/>
          <a:stretch>
            <a:fillRect/>
          </a:stretch>
        </p:blipFill>
        <p:spPr>
          <a:xfrm>
            <a:off x="1221921" y="2275113"/>
            <a:ext cx="5287736" cy="4239306"/>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19163057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a Test</a:t>
            </a:r>
            <a:endParaRPr lang="en-US" dirty="0"/>
          </a:p>
        </p:txBody>
      </p:sp>
      <p:sp>
        <p:nvSpPr>
          <p:cNvPr id="3" name="Content Placeholder 2"/>
          <p:cNvSpPr>
            <a:spLocks noGrp="1"/>
          </p:cNvSpPr>
          <p:nvPr>
            <p:ph idx="1"/>
          </p:nvPr>
        </p:nvSpPr>
        <p:spPr/>
        <p:txBody>
          <a:bodyPr/>
          <a:lstStyle/>
          <a:p>
            <a:r>
              <a:rPr lang="en-US" dirty="0"/>
              <a:t>The web test recorder is used mainly to record all the </a:t>
            </a:r>
            <a:r>
              <a:rPr lang="en-US" dirty="0">
                <a:solidFill>
                  <a:schemeClr val="accent5">
                    <a:lumMod val="20000"/>
                    <a:lumOff val="80000"/>
                  </a:schemeClr>
                </a:solidFill>
              </a:rPr>
              <a:t>actions performed </a:t>
            </a:r>
            <a:r>
              <a:rPr lang="en-US" dirty="0" smtClean="0">
                <a:solidFill>
                  <a:schemeClr val="accent5">
                    <a:lumMod val="20000"/>
                    <a:lumOff val="80000"/>
                  </a:schemeClr>
                </a:solidFill>
              </a:rPr>
              <a:t>while browsing </a:t>
            </a:r>
            <a:r>
              <a:rPr lang="en-US" dirty="0"/>
              <a:t>web </a:t>
            </a:r>
            <a:r>
              <a:rPr lang="en-US" dirty="0" smtClean="0"/>
              <a:t>pages</a:t>
            </a:r>
          </a:p>
          <a:p>
            <a:pPr lvl="1"/>
            <a:r>
              <a:rPr lang="en-US" dirty="0" smtClean="0"/>
              <a:t>Records </a:t>
            </a:r>
            <a:r>
              <a:rPr lang="en-US" dirty="0"/>
              <a:t>all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smtClean="0"/>
              <a:t>Helps us to </a:t>
            </a:r>
            <a:r>
              <a:rPr lang="en-US" dirty="0"/>
              <a:t>find out if the request produces the </a:t>
            </a:r>
            <a:r>
              <a:rPr lang="en-US" dirty="0">
                <a:solidFill>
                  <a:schemeClr val="accent5">
                    <a:lumMod val="20000"/>
                    <a:lumOff val="80000"/>
                  </a:schemeClr>
                </a:solidFill>
              </a:rPr>
              <a:t>expected result </a:t>
            </a:r>
            <a:r>
              <a:rPr lang="en-US" dirty="0"/>
              <a:t>as per the </a:t>
            </a:r>
            <a:r>
              <a:rPr lang="en-US" dirty="0">
                <a:solidFill>
                  <a:schemeClr val="accent5">
                    <a:lumMod val="20000"/>
                    <a:lumOff val="80000"/>
                  </a:schemeClr>
                </a:solidFill>
              </a:rPr>
              <a:t>requirement</a:t>
            </a:r>
            <a:r>
              <a:rPr lang="en-US" dirty="0"/>
              <a:t> </a:t>
            </a:r>
            <a:r>
              <a:rPr lang="en-US" dirty="0" smtClean="0"/>
              <a:t>with different scenarios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pic>
        <p:nvPicPr>
          <p:cNvPr id="9220" name="Picture 4" descr="http://www.causticfallout.com/joomla15/images/stories/Caustic/red_butt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24400"/>
            <a:ext cx="1819275" cy="1685926"/>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16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7924800" cy="1371601"/>
          </a:xfrm>
        </p:spPr>
        <p:txBody>
          <a:bodyPr/>
          <a:lstStyle/>
          <a:p>
            <a:r>
              <a:rPr lang="en-US" dirty="0"/>
              <a:t>Performance </a:t>
            </a:r>
            <a:r>
              <a:rPr lang="en-US" dirty="0" smtClean="0"/>
              <a:t>vs. </a:t>
            </a:r>
            <a:r>
              <a:rPr lang="en-US" dirty="0"/>
              <a:t>Load </a:t>
            </a:r>
            <a:r>
              <a:rPr lang="en-US" dirty="0" smtClean="0"/>
              <a:t>vs. </a:t>
            </a:r>
            <a:r>
              <a:rPr lang="en-US" dirty="0"/>
              <a:t>Stress </a:t>
            </a:r>
            <a:r>
              <a:rPr lang="en-US" dirty="0" smtClean="0"/>
              <a:t>Testing</a:t>
            </a:r>
            <a:endParaRPr lang="en-US" dirty="0"/>
          </a:p>
        </p:txBody>
      </p:sp>
      <p:sp>
        <p:nvSpPr>
          <p:cNvPr id="3" name="Subtitle 2"/>
          <p:cNvSpPr>
            <a:spLocks noGrp="1"/>
          </p:cNvSpPr>
          <p:nvPr>
            <p:ph type="subTitle" idx="1"/>
          </p:nvPr>
        </p:nvSpPr>
        <p:spPr>
          <a:xfrm>
            <a:off x="609600" y="2362200"/>
            <a:ext cx="7924800" cy="569120"/>
          </a:xfrm>
        </p:spPr>
        <p:txBody>
          <a:bodyPr/>
          <a:lstStyle/>
          <a:p>
            <a:r>
              <a:rPr lang="en-US" dirty="0" smtClean="0"/>
              <a:t>Main Concepts</a:t>
            </a:r>
            <a:endParaRPr lang="en-US" dirty="0"/>
          </a:p>
        </p:txBody>
      </p:sp>
      <p:pic>
        <p:nvPicPr>
          <p:cNvPr id="13314" name="Picture 2" descr="http://tucowsinc.com/news/wp-content/uploads/2007/03/qa-analyst-performance-test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52700" y="3200400"/>
            <a:ext cx="4038600" cy="3028950"/>
          </a:xfrm>
          <a:prstGeom prst="roundRect">
            <a:avLst>
              <a:gd name="adj" fmla="val 100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268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Use </a:t>
            </a:r>
            <a:r>
              <a:rPr lang="en-US" dirty="0"/>
              <a:t>the </a:t>
            </a:r>
            <a:r>
              <a:rPr lang="en-US" dirty="0">
                <a:solidFill>
                  <a:schemeClr val="accent5">
                    <a:lumMod val="20000"/>
                    <a:lumOff val="80000"/>
                  </a:schemeClr>
                </a:solidFill>
              </a:rPr>
              <a:t>Run Test </a:t>
            </a:r>
            <a:r>
              <a:rPr lang="en-US" dirty="0"/>
              <a:t>option </a:t>
            </a:r>
            <a:r>
              <a:rPr lang="en-US" dirty="0" smtClean="0"/>
              <a:t>in the </a:t>
            </a:r>
            <a:r>
              <a:rPr lang="en-US" dirty="0"/>
              <a:t>Web Performance Test editor toolbar to start running </a:t>
            </a:r>
            <a:r>
              <a:rPr lang="en-US" dirty="0" smtClean="0"/>
              <a:t>a test</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4"/>
          <p:cNvPicPr>
            <a:picLocks noChangeAspect="1"/>
          </p:cNvPicPr>
          <p:nvPr/>
        </p:nvPicPr>
        <p:blipFill>
          <a:blip r:embed="rId3"/>
          <a:stretch>
            <a:fillRect/>
          </a:stretch>
        </p:blipFill>
        <p:spPr>
          <a:xfrm>
            <a:off x="707571" y="3028168"/>
            <a:ext cx="3201276" cy="1295400"/>
          </a:xfrm>
          <a:prstGeom prst="roundRect">
            <a:avLst>
              <a:gd name="adj" fmla="val 3775"/>
            </a:avLst>
          </a:prstGeom>
          <a:effectLst>
            <a:glow rad="101600">
              <a:schemeClr val="tx1">
                <a:alpha val="40000"/>
              </a:schemeClr>
            </a:glow>
            <a:softEdge rad="12700"/>
          </a:effectLst>
        </p:spPr>
      </p:pic>
      <p:pic>
        <p:nvPicPr>
          <p:cNvPr id="6" name="Picture 5"/>
          <p:cNvPicPr>
            <a:picLocks noChangeAspect="1"/>
          </p:cNvPicPr>
          <p:nvPr/>
        </p:nvPicPr>
        <p:blipFill>
          <a:blip r:embed="rId4"/>
          <a:stretch>
            <a:fillRect/>
          </a:stretch>
        </p:blipFill>
        <p:spPr>
          <a:xfrm>
            <a:off x="2882673" y="4568497"/>
            <a:ext cx="5776913" cy="1092074"/>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855406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 (2)</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After </a:t>
            </a:r>
            <a:r>
              <a:rPr lang="en-US" dirty="0"/>
              <a:t>completing the execution, the result </a:t>
            </a:r>
            <a:r>
              <a:rPr lang="en-US" dirty="0" smtClean="0"/>
              <a:t>window displays </a:t>
            </a:r>
            <a:r>
              <a:rPr lang="en-US" dirty="0">
                <a:solidFill>
                  <a:schemeClr val="accent5">
                    <a:lumMod val="20000"/>
                    <a:lumOff val="80000"/>
                  </a:schemeClr>
                </a:solidFill>
              </a:rPr>
              <a:t>success</a:t>
            </a:r>
            <a:r>
              <a:rPr lang="en-US" dirty="0"/>
              <a:t> and </a:t>
            </a:r>
            <a:r>
              <a:rPr lang="en-US" dirty="0">
                <a:solidFill>
                  <a:schemeClr val="accent5">
                    <a:lumMod val="20000"/>
                    <a:lumOff val="80000"/>
                  </a:schemeClr>
                </a:solidFill>
              </a:rPr>
              <a:t>failure</a:t>
            </a:r>
            <a:r>
              <a:rPr lang="en-US" dirty="0"/>
              <a:t> information and </a:t>
            </a:r>
            <a:r>
              <a:rPr lang="en-US" dirty="0">
                <a:solidFill>
                  <a:schemeClr val="accent5">
                    <a:lumMod val="20000"/>
                    <a:lumOff val="80000"/>
                  </a:schemeClr>
                </a:solidFill>
              </a:rPr>
              <a:t>marks against each </a:t>
            </a:r>
            <a:r>
              <a:rPr lang="en-US" dirty="0" smtClean="0">
                <a:solidFill>
                  <a:schemeClr val="accent5">
                    <a:lumMod val="20000"/>
                    <a:lumOff val="80000"/>
                  </a:schemeClr>
                </a:solidFill>
              </a:rPr>
              <a:t>request</a:t>
            </a:r>
          </a:p>
          <a:p>
            <a:pPr lvl="1">
              <a:lnSpc>
                <a:spcPct val="100000"/>
              </a:lnSpc>
            </a:pPr>
            <a:r>
              <a:rPr lang="en-US" dirty="0" smtClean="0"/>
              <a:t>If </a:t>
            </a:r>
            <a:r>
              <a:rPr lang="en-US" dirty="0"/>
              <a:t>any </a:t>
            </a:r>
            <a:r>
              <a:rPr lang="en-US" dirty="0" smtClean="0"/>
              <a:t>one of </a:t>
            </a:r>
            <a:r>
              <a:rPr lang="en-US" dirty="0"/>
              <a:t>the requests in the test fails, the </a:t>
            </a:r>
            <a:r>
              <a:rPr lang="en-US" dirty="0">
                <a:solidFill>
                  <a:schemeClr val="accent5">
                    <a:lumMod val="20000"/>
                    <a:lumOff val="80000"/>
                  </a:schemeClr>
                </a:solidFill>
              </a:rPr>
              <a:t>entire test is marked as </a:t>
            </a:r>
            <a:r>
              <a:rPr lang="en-US" dirty="0" smtClean="0">
                <a:solidFill>
                  <a:schemeClr val="accent5">
                    <a:lumMod val="20000"/>
                    <a:lumOff val="80000"/>
                  </a:schemeClr>
                </a:solidFill>
              </a:rPr>
              <a:t>failed</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5" name="Picture 4"/>
          <p:cNvPicPr>
            <a:picLocks noChangeAspect="1"/>
          </p:cNvPicPr>
          <p:nvPr/>
        </p:nvPicPr>
        <p:blipFill>
          <a:blip r:embed="rId2"/>
          <a:stretch>
            <a:fillRect/>
          </a:stretch>
        </p:blipFill>
        <p:spPr>
          <a:xfrm>
            <a:off x="1381125" y="4055608"/>
            <a:ext cx="6381750" cy="229552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37575680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Running the Test </a:t>
            </a:r>
            <a:r>
              <a:rPr lang="en-US" dirty="0" smtClean="0"/>
              <a:t>(3)</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Main elements</a:t>
            </a:r>
          </a:p>
          <a:p>
            <a:pPr lvl="1"/>
            <a:r>
              <a:rPr lang="en-US" dirty="0" smtClean="0"/>
              <a:t>Web Browser</a:t>
            </a:r>
          </a:p>
          <a:p>
            <a:pPr lvl="1"/>
            <a:r>
              <a:rPr lang="en-US" dirty="0" smtClean="0"/>
              <a:t>Requests</a:t>
            </a:r>
          </a:p>
          <a:p>
            <a:pPr lvl="1"/>
            <a:r>
              <a:rPr lang="en-US" dirty="0" smtClean="0"/>
              <a:t>Response</a:t>
            </a:r>
          </a:p>
          <a:p>
            <a:pPr lvl="1"/>
            <a:r>
              <a:rPr lang="en-US" dirty="0" smtClean="0"/>
              <a:t>Context</a:t>
            </a:r>
          </a:p>
          <a:p>
            <a:pPr lvl="1"/>
            <a:r>
              <a:rPr lang="en-US" dirty="0" smtClean="0"/>
              <a:t>Details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5" name="Picture 4"/>
          <p:cNvPicPr>
            <a:picLocks noChangeAspect="1"/>
          </p:cNvPicPr>
          <p:nvPr/>
        </p:nvPicPr>
        <p:blipFill>
          <a:blip r:embed="rId2"/>
          <a:stretch>
            <a:fillRect/>
          </a:stretch>
        </p:blipFill>
        <p:spPr>
          <a:xfrm>
            <a:off x="3469140" y="2316762"/>
            <a:ext cx="4967288" cy="359607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9346378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Toolbar </a:t>
            </a:r>
            <a:r>
              <a:rPr lang="en-US" dirty="0" smtClean="0"/>
              <a:t>Properties</a:t>
            </a:r>
            <a:endParaRPr lang="en-US" dirty="0"/>
          </a:p>
        </p:txBody>
      </p:sp>
      <p:sp>
        <p:nvSpPr>
          <p:cNvPr id="3" name="Content Placeholder 2"/>
          <p:cNvSpPr>
            <a:spLocks noGrp="1"/>
          </p:cNvSpPr>
          <p:nvPr>
            <p:ph idx="1"/>
          </p:nvPr>
        </p:nvSpPr>
        <p:spPr/>
        <p:txBody>
          <a:bodyPr/>
          <a:lstStyle/>
          <a:p>
            <a:r>
              <a:rPr lang="en-US" dirty="0"/>
              <a:t>The web test editor has a </a:t>
            </a:r>
            <a:r>
              <a:rPr lang="en-US" dirty="0">
                <a:solidFill>
                  <a:schemeClr val="accent5">
                    <a:lumMod val="20000"/>
                    <a:lumOff val="80000"/>
                  </a:schemeClr>
                </a:solidFill>
              </a:rPr>
              <a:t>toolbar</a:t>
            </a:r>
            <a:r>
              <a:rPr lang="en-US" dirty="0"/>
              <a:t> to work on the Web Performance </a:t>
            </a:r>
            <a:r>
              <a:rPr lang="en-US" dirty="0" smtClean="0"/>
              <a:t>Tests</a:t>
            </a:r>
          </a:p>
          <a:p>
            <a:pPr lvl="1"/>
            <a:r>
              <a:rPr lang="en-US" dirty="0" smtClean="0"/>
              <a:t>Adding </a:t>
            </a:r>
            <a:r>
              <a:rPr lang="en-US" dirty="0"/>
              <a:t>a </a:t>
            </a:r>
            <a:r>
              <a:rPr lang="en-US" dirty="0">
                <a:solidFill>
                  <a:schemeClr val="accent5">
                    <a:lumMod val="20000"/>
                    <a:lumOff val="80000"/>
                  </a:schemeClr>
                </a:solidFill>
              </a:rPr>
              <a:t>data </a:t>
            </a:r>
            <a:r>
              <a:rPr lang="en-US" dirty="0" smtClean="0">
                <a:solidFill>
                  <a:schemeClr val="accent5">
                    <a:lumMod val="20000"/>
                    <a:lumOff val="80000"/>
                  </a:schemeClr>
                </a:solidFill>
              </a:rPr>
              <a:t>source </a:t>
            </a:r>
          </a:p>
          <a:p>
            <a:pPr lvl="1"/>
            <a:r>
              <a:rPr lang="en-US" dirty="0"/>
              <a:t>S</a:t>
            </a:r>
            <a:r>
              <a:rPr lang="en-US" dirty="0" smtClean="0"/>
              <a:t>etting </a:t>
            </a:r>
            <a:r>
              <a:rPr lang="en-US" dirty="0" smtClean="0">
                <a:solidFill>
                  <a:schemeClr val="accent5">
                    <a:lumMod val="20000"/>
                    <a:lumOff val="80000"/>
                  </a:schemeClr>
                </a:solidFill>
              </a:rPr>
              <a:t>credentials</a:t>
            </a:r>
          </a:p>
          <a:p>
            <a:pPr lvl="1"/>
            <a:r>
              <a:rPr lang="en-US" dirty="0"/>
              <a:t>A</a:t>
            </a:r>
            <a:r>
              <a:rPr lang="en-US" dirty="0" smtClean="0"/>
              <a:t>dding more </a:t>
            </a:r>
            <a:r>
              <a:rPr lang="en-US" dirty="0" smtClean="0">
                <a:solidFill>
                  <a:schemeClr val="accent5">
                    <a:lumMod val="20000"/>
                    <a:lumOff val="80000"/>
                  </a:schemeClr>
                </a:solidFill>
              </a:rPr>
              <a:t>requests</a:t>
            </a:r>
            <a:r>
              <a:rPr lang="en-US" dirty="0" smtClean="0"/>
              <a:t> recording </a:t>
            </a:r>
          </a:p>
          <a:p>
            <a:pPr lvl="1"/>
            <a:r>
              <a:rPr lang="en-US" dirty="0" smtClean="0"/>
              <a:t>Adding </a:t>
            </a:r>
            <a:r>
              <a:rPr lang="en-US" dirty="0">
                <a:solidFill>
                  <a:schemeClr val="accent5">
                    <a:lumMod val="20000"/>
                    <a:lumOff val="80000"/>
                  </a:schemeClr>
                </a:solidFill>
              </a:rPr>
              <a:t>plug-ins</a:t>
            </a:r>
            <a:r>
              <a:rPr lang="en-US" dirty="0"/>
              <a:t> to the </a:t>
            </a:r>
            <a:r>
              <a:rPr lang="en-US" dirty="0" smtClean="0"/>
              <a:t>test</a:t>
            </a:r>
          </a:p>
          <a:p>
            <a:pPr lvl="1"/>
            <a:r>
              <a:rPr lang="en-US" dirty="0">
                <a:solidFill>
                  <a:schemeClr val="accent5">
                    <a:lumMod val="20000"/>
                    <a:lumOff val="80000"/>
                  </a:schemeClr>
                </a:solidFill>
              </a:rPr>
              <a:t>G</a:t>
            </a:r>
            <a:r>
              <a:rPr lang="en-US" dirty="0" smtClean="0">
                <a:solidFill>
                  <a:schemeClr val="accent5">
                    <a:lumMod val="20000"/>
                    <a:lumOff val="80000"/>
                  </a:schemeClr>
                </a:solidFill>
              </a:rPr>
              <a:t>enerating code</a:t>
            </a:r>
          </a:p>
          <a:p>
            <a:pPr lvl="1"/>
            <a:r>
              <a:rPr lang="en-US" dirty="0">
                <a:solidFill>
                  <a:schemeClr val="accent5">
                    <a:lumMod val="20000"/>
                    <a:lumOff val="80000"/>
                  </a:schemeClr>
                </a:solidFill>
              </a:rPr>
              <a:t>P</a:t>
            </a:r>
            <a:r>
              <a:rPr lang="en-US" dirty="0" smtClean="0">
                <a:solidFill>
                  <a:schemeClr val="accent5">
                    <a:lumMod val="20000"/>
                    <a:lumOff val="80000"/>
                  </a:schemeClr>
                </a:solidFill>
              </a:rPr>
              <a:t>arameterizing </a:t>
            </a:r>
            <a:r>
              <a:rPr lang="en-US" dirty="0" smtClean="0"/>
              <a:t>web servers</a:t>
            </a:r>
          </a:p>
          <a:p>
            <a:pPr lvl="1"/>
            <a:r>
              <a:rPr lang="en-US" dirty="0" smtClean="0"/>
              <a:t>Creating </a:t>
            </a:r>
            <a:r>
              <a:rPr lang="en-US" dirty="0"/>
              <a:t>the </a:t>
            </a:r>
            <a:r>
              <a:rPr lang="en-US" dirty="0">
                <a:solidFill>
                  <a:schemeClr val="accent5">
                    <a:lumMod val="20000"/>
                    <a:lumOff val="80000"/>
                  </a:schemeClr>
                </a:solidFill>
              </a:rPr>
              <a:t>performance session </a:t>
            </a:r>
            <a:r>
              <a:rPr lang="en-US" dirty="0"/>
              <a:t>for the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6" name="Picture 5"/>
          <p:cNvPicPr>
            <a:picLocks noChangeAspect="1"/>
          </p:cNvPicPr>
          <p:nvPr/>
        </p:nvPicPr>
        <p:blipFill>
          <a:blip r:embed="rId3"/>
          <a:stretch>
            <a:fillRect/>
          </a:stretch>
        </p:blipFill>
        <p:spPr>
          <a:xfrm>
            <a:off x="5329056" y="1998889"/>
            <a:ext cx="3281544" cy="1386568"/>
          </a:xfrm>
          <a:prstGeom prst="roundRect">
            <a:avLst>
              <a:gd name="adj" fmla="val 10041"/>
            </a:avLst>
          </a:prstGeom>
          <a:noFill/>
          <a:effectLst>
            <a:glow rad="101600">
              <a:schemeClr val="tx1">
                <a:alpha val="40000"/>
              </a:schemeClr>
            </a:glow>
            <a:softEdge rad="12700"/>
          </a:effectLst>
        </p:spPr>
      </p:pic>
    </p:spTree>
    <p:extLst>
      <p:ext uri="{BB962C8B-B14F-4D97-AF65-F5344CB8AC3E}">
        <p14:creationId xmlns:p14="http://schemas.microsoft.com/office/powerpoint/2010/main" val="27428953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Methods Used for Sending Requests</a:t>
            </a:r>
            <a:endParaRPr lang="en-US" dirty="0"/>
          </a:p>
        </p:txBody>
      </p:sp>
      <p:sp>
        <p:nvSpPr>
          <p:cNvPr id="3" name="Content Placeholder 2"/>
          <p:cNvSpPr>
            <a:spLocks noGrp="1"/>
          </p:cNvSpPr>
          <p:nvPr>
            <p:ph idx="1"/>
          </p:nvPr>
        </p:nvSpPr>
        <p:spPr>
          <a:xfrm>
            <a:off x="228600" y="1295400"/>
            <a:ext cx="8686800" cy="5410200"/>
          </a:xfrm>
        </p:spPr>
        <p:txBody>
          <a:bodyPr/>
          <a:lstStyle/>
          <a:p>
            <a:r>
              <a:rPr lang="en-US" dirty="0">
                <a:solidFill>
                  <a:schemeClr val="accent5">
                    <a:lumMod val="20000"/>
                    <a:lumOff val="80000"/>
                  </a:schemeClr>
                </a:solidFill>
              </a:rPr>
              <a:t>HTTP-GET</a:t>
            </a:r>
            <a:r>
              <a:rPr lang="en-US" dirty="0"/>
              <a:t> (Hypertext Transfer Protocol-GET) </a:t>
            </a:r>
            <a:endParaRPr lang="en-US" dirty="0" smtClean="0"/>
          </a:p>
          <a:p>
            <a:pPr lvl="1"/>
            <a:r>
              <a:rPr lang="en-US" dirty="0"/>
              <a:t>Appends</a:t>
            </a:r>
            <a:r>
              <a:rPr lang="en-US" dirty="0" smtClean="0"/>
              <a:t> </a:t>
            </a:r>
            <a:r>
              <a:rPr lang="en-US" dirty="0"/>
              <a:t>the </a:t>
            </a:r>
            <a:r>
              <a:rPr lang="en-US" dirty="0" smtClean="0"/>
              <a:t>query strings </a:t>
            </a:r>
            <a:r>
              <a:rPr lang="en-US" dirty="0"/>
              <a:t>to the </a:t>
            </a:r>
            <a:r>
              <a:rPr lang="en-US" dirty="0" smtClean="0">
                <a:solidFill>
                  <a:schemeClr val="accent5">
                    <a:lumMod val="20000"/>
                    <a:lumOff val="80000"/>
                  </a:schemeClr>
                </a:solidFill>
              </a:rPr>
              <a:t>URL</a:t>
            </a:r>
          </a:p>
          <a:p>
            <a:r>
              <a:rPr lang="en-US" dirty="0" smtClean="0">
                <a:solidFill>
                  <a:schemeClr val="accent5">
                    <a:lumMod val="20000"/>
                    <a:lumOff val="80000"/>
                  </a:schemeClr>
                </a:solidFill>
              </a:rPr>
              <a:t>HTTP-POST</a:t>
            </a:r>
            <a:r>
              <a:rPr lang="en-US" dirty="0" smtClean="0"/>
              <a:t> </a:t>
            </a:r>
            <a:r>
              <a:rPr lang="en-US" dirty="0"/>
              <a:t>(Hypertext Transfer Protocol-POST) </a:t>
            </a:r>
            <a:endParaRPr lang="en-US" dirty="0" smtClean="0"/>
          </a:p>
          <a:p>
            <a:pPr lvl="1"/>
            <a:r>
              <a:rPr lang="en-US" dirty="0" smtClean="0"/>
              <a:t>Passes </a:t>
            </a:r>
            <a:r>
              <a:rPr lang="en-US" dirty="0"/>
              <a:t>the </a:t>
            </a:r>
            <a:r>
              <a:rPr lang="en-US" dirty="0" smtClean="0"/>
              <a:t>name and </a:t>
            </a:r>
            <a:r>
              <a:rPr lang="en-US" dirty="0"/>
              <a:t>value pairs in the </a:t>
            </a:r>
            <a:r>
              <a:rPr lang="en-US" dirty="0">
                <a:solidFill>
                  <a:schemeClr val="accent5">
                    <a:lumMod val="20000"/>
                    <a:lumOff val="80000"/>
                  </a:schemeClr>
                </a:solidFill>
              </a:rPr>
              <a:t>body </a:t>
            </a:r>
            <a:r>
              <a:rPr lang="en-US" dirty="0"/>
              <a:t>of the </a:t>
            </a:r>
            <a:r>
              <a:rPr lang="en-US" dirty="0">
                <a:solidFill>
                  <a:schemeClr val="accent5">
                    <a:lumMod val="20000"/>
                    <a:lumOff val="80000"/>
                  </a:schemeClr>
                </a:solidFill>
              </a:rPr>
              <a:t>HTTP request </a:t>
            </a:r>
            <a:r>
              <a:rPr lang="en-US" dirty="0" smtClean="0">
                <a:solidFill>
                  <a:schemeClr val="accent5">
                    <a:lumMod val="20000"/>
                    <a:lumOff val="80000"/>
                  </a:schemeClr>
                </a:solidFill>
              </a:rPr>
              <a:t>message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572000"/>
            <a:ext cx="2430346" cy="1820059"/>
          </a:xfrm>
          <a:prstGeom prst="ellipse">
            <a:avLst/>
          </a:prstGeom>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8671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POST Parameters</a:t>
            </a:r>
            <a:endParaRPr lang="en-US" dirty="0"/>
          </a:p>
        </p:txBody>
      </p:sp>
      <p:sp>
        <p:nvSpPr>
          <p:cNvPr id="3" name="Content Placeholder 2"/>
          <p:cNvSpPr>
            <a:spLocks noGrp="1"/>
          </p:cNvSpPr>
          <p:nvPr>
            <p:ph idx="1"/>
          </p:nvPr>
        </p:nvSpPr>
        <p:spPr/>
        <p:txBody>
          <a:bodyPr/>
          <a:lstStyle/>
          <a:p>
            <a:pPr>
              <a:lnSpc>
                <a:spcPct val="100000"/>
              </a:lnSpc>
            </a:pPr>
            <a:r>
              <a:rPr lang="en-US" dirty="0"/>
              <a:t>All field entries made by the user in the web page are sent to </a:t>
            </a:r>
            <a:r>
              <a:rPr lang="en-US" dirty="0" smtClean="0"/>
              <a:t>the server </a:t>
            </a:r>
            <a:r>
              <a:rPr lang="en-US" dirty="0"/>
              <a:t>as </a:t>
            </a:r>
            <a:r>
              <a:rPr lang="en-US" dirty="0">
                <a:solidFill>
                  <a:schemeClr val="accent5">
                    <a:lumMod val="20000"/>
                    <a:lumOff val="80000"/>
                  </a:schemeClr>
                </a:solidFill>
              </a:rPr>
              <a:t>Form POST </a:t>
            </a:r>
            <a:r>
              <a:rPr lang="en-US" dirty="0" smtClean="0">
                <a:solidFill>
                  <a:schemeClr val="accent5">
                    <a:lumMod val="20000"/>
                    <a:lumOff val="80000"/>
                  </a:schemeClr>
                </a:solidFill>
              </a:rPr>
              <a:t>Parameters</a:t>
            </a:r>
          </a:p>
          <a:p>
            <a:pPr lvl="1">
              <a:lnSpc>
                <a:spcPct val="100000"/>
              </a:lnSpc>
            </a:pPr>
            <a:r>
              <a:rPr lang="en-US" dirty="0"/>
              <a:t>After recording we can check the </a:t>
            </a:r>
            <a:r>
              <a:rPr lang="en-US" dirty="0">
                <a:solidFill>
                  <a:schemeClr val="accent5">
                    <a:lumMod val="20000"/>
                    <a:lumOff val="80000"/>
                  </a:schemeClr>
                </a:solidFill>
              </a:rPr>
              <a:t>actual values</a:t>
            </a:r>
            <a:r>
              <a:rPr lang="en-US" dirty="0"/>
              <a:t> </a:t>
            </a:r>
            <a:r>
              <a:rPr lang="en-US" dirty="0" smtClean="0"/>
              <a:t>of the </a:t>
            </a:r>
            <a:r>
              <a:rPr lang="en-US" dirty="0"/>
              <a:t>parameters that were </a:t>
            </a:r>
            <a:r>
              <a:rPr lang="en-US" dirty="0">
                <a:solidFill>
                  <a:schemeClr val="accent5">
                    <a:lumMod val="20000"/>
                    <a:lumOff val="80000"/>
                  </a:schemeClr>
                </a:solidFill>
              </a:rPr>
              <a:t>sent</a:t>
            </a:r>
            <a:r>
              <a:rPr lang="en-US" dirty="0"/>
              <a:t> during the </a:t>
            </a:r>
            <a:r>
              <a:rPr lang="en-US" dirty="0" smtClean="0"/>
              <a:t>request</a:t>
            </a:r>
          </a:p>
          <a:p>
            <a:pPr lvl="2">
              <a:lnSpc>
                <a:spcPct val="100000"/>
              </a:lnSpc>
            </a:pPr>
            <a:r>
              <a:rPr lang="en-US" dirty="0" smtClean="0"/>
              <a:t>Name</a:t>
            </a:r>
          </a:p>
          <a:p>
            <a:pPr lvl="2">
              <a:lnSpc>
                <a:spcPct val="100000"/>
              </a:lnSpc>
            </a:pPr>
            <a:r>
              <a:rPr lang="en-US" dirty="0" smtClean="0"/>
              <a:t>Recorded value</a:t>
            </a:r>
          </a:p>
          <a:p>
            <a:pPr lvl="2">
              <a:lnSpc>
                <a:spcPct val="100000"/>
              </a:lnSpc>
            </a:pPr>
            <a:r>
              <a:rPr lang="en-US" dirty="0" smtClean="0"/>
              <a:t>URL</a:t>
            </a:r>
          </a:p>
          <a:p>
            <a:pPr lvl="2">
              <a:lnSpc>
                <a:spcPct val="100000"/>
              </a:lnSpc>
            </a:pPr>
            <a:r>
              <a:rPr lang="en-US" dirty="0" smtClean="0"/>
              <a:t>Value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pic>
        <p:nvPicPr>
          <p:cNvPr id="1638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019800" y="4114800"/>
            <a:ext cx="2362200" cy="2343150"/>
          </a:xfrm>
          <a:prstGeom prst="ellipse">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42429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S</a:t>
            </a:r>
            <a:r>
              <a:rPr lang="en-US" dirty="0" smtClean="0"/>
              <a:t>trings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Query string </a:t>
            </a:r>
            <a:r>
              <a:rPr lang="en-US" dirty="0"/>
              <a:t>is the </a:t>
            </a:r>
            <a:r>
              <a:rPr lang="en-US" dirty="0">
                <a:solidFill>
                  <a:schemeClr val="accent5">
                    <a:lumMod val="20000"/>
                    <a:lumOff val="80000"/>
                  </a:schemeClr>
                </a:solidFill>
              </a:rPr>
              <a:t>name</a:t>
            </a:r>
            <a:r>
              <a:rPr lang="en-US" dirty="0"/>
              <a:t> and the </a:t>
            </a:r>
            <a:r>
              <a:rPr lang="en-US" dirty="0">
                <a:solidFill>
                  <a:schemeClr val="accent5">
                    <a:lumMod val="20000"/>
                    <a:lumOff val="80000"/>
                  </a:schemeClr>
                </a:solidFill>
              </a:rPr>
              <a:t>value</a:t>
            </a:r>
            <a:r>
              <a:rPr lang="en-US" dirty="0"/>
              <a:t> </a:t>
            </a:r>
            <a:r>
              <a:rPr lang="en-US" dirty="0">
                <a:solidFill>
                  <a:schemeClr val="accent5">
                    <a:lumMod val="20000"/>
                    <a:lumOff val="80000"/>
                  </a:schemeClr>
                </a:solidFill>
              </a:rPr>
              <a:t>pair</a:t>
            </a:r>
            <a:r>
              <a:rPr lang="en-US" dirty="0"/>
              <a:t> that is created out of the parameters and the </a:t>
            </a:r>
            <a:r>
              <a:rPr lang="en-US" dirty="0" smtClean="0"/>
              <a:t>data used in web testing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5" name="Picture 4"/>
          <p:cNvPicPr>
            <a:picLocks noChangeAspect="1"/>
          </p:cNvPicPr>
          <p:nvPr/>
        </p:nvPicPr>
        <p:blipFill>
          <a:blip r:embed="rId3"/>
          <a:stretch>
            <a:fillRect/>
          </a:stretch>
        </p:blipFill>
        <p:spPr>
          <a:xfrm>
            <a:off x="1217839" y="3479347"/>
            <a:ext cx="2952750" cy="1314450"/>
          </a:xfrm>
          <a:prstGeom prst="rect">
            <a:avLst/>
          </a:prstGeom>
          <a:noFill/>
          <a:effectLst>
            <a:glow rad="101600">
              <a:schemeClr val="tx1">
                <a:alpha val="40000"/>
              </a:schemeClr>
            </a:glow>
          </a:effectLst>
        </p:spPr>
      </p:pic>
      <p:pic>
        <p:nvPicPr>
          <p:cNvPr id="6" name="Picture 5"/>
          <p:cNvPicPr>
            <a:picLocks noChangeAspect="1"/>
          </p:cNvPicPr>
          <p:nvPr/>
        </p:nvPicPr>
        <p:blipFill>
          <a:blip r:embed="rId4"/>
          <a:stretch>
            <a:fillRect/>
          </a:stretch>
        </p:blipFill>
        <p:spPr>
          <a:xfrm>
            <a:off x="4619625" y="4442052"/>
            <a:ext cx="2914650" cy="16097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14646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String Parameters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Q</a:t>
            </a:r>
            <a:r>
              <a:rPr lang="en-US" dirty="0" smtClean="0">
                <a:solidFill>
                  <a:schemeClr val="accent5">
                    <a:lumMod val="20000"/>
                    <a:lumOff val="80000"/>
                  </a:schemeClr>
                </a:solidFill>
              </a:rPr>
              <a:t>uery String </a:t>
            </a:r>
            <a:r>
              <a:rPr lang="en-US" dirty="0">
                <a:solidFill>
                  <a:schemeClr val="accent5">
                    <a:lumMod val="20000"/>
                    <a:lumOff val="80000"/>
                  </a:schemeClr>
                </a:solidFill>
              </a:rPr>
              <a:t>parameters </a:t>
            </a:r>
            <a:r>
              <a:rPr lang="en-US" dirty="0" smtClean="0"/>
              <a:t>are listed for requests using </a:t>
            </a:r>
            <a:r>
              <a:rPr lang="en-US" dirty="0"/>
              <a:t>the </a:t>
            </a:r>
            <a:r>
              <a:rPr lang="en-US" dirty="0" smtClean="0"/>
              <a:t>Query String method</a:t>
            </a:r>
          </a:p>
          <a:p>
            <a:pPr lvl="1"/>
            <a:r>
              <a:rPr lang="en-US" dirty="0"/>
              <a:t>The properties </a:t>
            </a:r>
            <a:r>
              <a:rPr lang="en-US" dirty="0" smtClean="0"/>
              <a:t>are </a:t>
            </a:r>
            <a:r>
              <a:rPr lang="en-US" dirty="0"/>
              <a:t>the same as </a:t>
            </a:r>
            <a:r>
              <a:rPr lang="en-US" dirty="0" smtClean="0"/>
              <a:t>with </a:t>
            </a:r>
            <a:r>
              <a:rPr lang="en-US" dirty="0" smtClean="0">
                <a:solidFill>
                  <a:schemeClr val="accent5">
                    <a:lumMod val="20000"/>
                    <a:lumOff val="80000"/>
                  </a:schemeClr>
                </a:solidFill>
              </a:rPr>
              <a:t>Form Post Parameters</a:t>
            </a:r>
          </a:p>
          <a:p>
            <a:pPr lvl="1"/>
            <a:r>
              <a:rPr lang="en-US" dirty="0" smtClean="0"/>
              <a:t>There is </a:t>
            </a:r>
            <a:r>
              <a:rPr lang="en-US" dirty="0"/>
              <a:t>an additional property </a:t>
            </a:r>
            <a:r>
              <a:rPr lang="en-US" dirty="0" smtClean="0"/>
              <a:t>- </a:t>
            </a:r>
            <a:r>
              <a:rPr lang="en-US" dirty="0" smtClean="0">
                <a:solidFill>
                  <a:schemeClr val="accent5">
                    <a:lumMod val="20000"/>
                    <a:lumOff val="80000"/>
                  </a:schemeClr>
                </a:solidFill>
              </a:rPr>
              <a:t>Show Separate Request Result</a:t>
            </a:r>
          </a:p>
          <a:p>
            <a:pPr lvl="2"/>
            <a:r>
              <a:rPr lang="en-US" dirty="0" smtClean="0"/>
              <a:t>Used </a:t>
            </a:r>
            <a:r>
              <a:rPr lang="en-US" dirty="0"/>
              <a:t>for </a:t>
            </a:r>
            <a:r>
              <a:rPr lang="en-US" dirty="0">
                <a:solidFill>
                  <a:schemeClr val="accent5">
                    <a:lumMod val="20000"/>
                    <a:lumOff val="80000"/>
                  </a:schemeClr>
                </a:solidFill>
              </a:rPr>
              <a:t>grouping the requests </a:t>
            </a:r>
            <a:r>
              <a:rPr lang="en-US" dirty="0"/>
              <a:t>based on the </a:t>
            </a:r>
            <a:r>
              <a:rPr lang="en-US" dirty="0" smtClean="0"/>
              <a:t>value of </a:t>
            </a:r>
            <a:r>
              <a:rPr lang="en-US" dirty="0"/>
              <a:t>this query string </a:t>
            </a:r>
            <a:r>
              <a:rPr lang="en-US" dirty="0" smtClean="0"/>
              <a:t>parameter</a:t>
            </a:r>
          </a:p>
          <a:p>
            <a:pPr lvl="2"/>
            <a:r>
              <a:rPr lang="en-US" dirty="0"/>
              <a:t>U</a:t>
            </a:r>
            <a:r>
              <a:rPr lang="en-US" dirty="0" smtClean="0"/>
              <a:t>seful for </a:t>
            </a:r>
            <a:r>
              <a:rPr lang="en-US" dirty="0" smtClean="0">
                <a:solidFill>
                  <a:schemeClr val="accent5">
                    <a:lumMod val="20000"/>
                    <a:lumOff val="80000"/>
                  </a:schemeClr>
                </a:solidFill>
              </a:rPr>
              <a:t>Load </a:t>
            </a:r>
            <a:r>
              <a:rPr lang="en-US" dirty="0">
                <a:solidFill>
                  <a:schemeClr val="accent5">
                    <a:lumMod val="20000"/>
                    <a:lumOff val="80000"/>
                  </a:schemeClr>
                </a:solidFill>
              </a:rPr>
              <a:t>Testing </a:t>
            </a:r>
            <a:endParaRPr lang="en-US" dirty="0" smtClean="0">
              <a:solidFill>
                <a:schemeClr val="accent5">
                  <a:lumMod val="20000"/>
                  <a:lumOff val="80000"/>
                </a:schemeClr>
              </a:solidFill>
            </a:endParaRPr>
          </a:p>
          <a:p>
            <a:pPr lvl="2"/>
            <a:r>
              <a:rPr lang="en-US" dirty="0" smtClean="0"/>
              <a:t>The default value </a:t>
            </a:r>
            <a:r>
              <a:rPr lang="en-US" dirty="0"/>
              <a:t>is </a:t>
            </a:r>
            <a:r>
              <a:rPr lang="en-US" dirty="0" smtClean="0">
                <a:solidFill>
                  <a:schemeClr val="accent5">
                    <a:lumMod val="20000"/>
                    <a:lumOff val="80000"/>
                  </a:schemeClr>
                </a:solidFill>
              </a:rPr>
              <a:t>False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24363953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WebTest </a:t>
            </a:r>
            <a:r>
              <a:rPr lang="en-US" dirty="0"/>
              <a:t>Editor</a:t>
            </a:r>
          </a:p>
        </p:txBody>
      </p:sp>
      <p:sp>
        <p:nvSpPr>
          <p:cNvPr id="3" name="Content Placeholder 2"/>
          <p:cNvSpPr>
            <a:spLocks noGrp="1"/>
          </p:cNvSpPr>
          <p:nvPr>
            <p:ph idx="1"/>
          </p:nvPr>
        </p:nvSpPr>
        <p:spPr/>
        <p:txBody>
          <a:bodyPr/>
          <a:lstStyle/>
          <a:p>
            <a:r>
              <a:rPr lang="en-US" dirty="0"/>
              <a:t>After completing all requests </a:t>
            </a:r>
            <a:r>
              <a:rPr lang="en-US" dirty="0" smtClean="0"/>
              <a:t>recording the results can be viewed and edited in the </a:t>
            </a:r>
            <a:r>
              <a:rPr lang="en-US" dirty="0" smtClean="0">
                <a:solidFill>
                  <a:schemeClr val="accent5">
                    <a:lumMod val="20000"/>
                    <a:lumOff val="80000"/>
                  </a:schemeClr>
                </a:solidFill>
              </a:rPr>
              <a:t>WebTest Editor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3074" name="Picture 2" descr="http://i.msdn.microsoft.com/dynimg/IC6293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22" y="3152007"/>
            <a:ext cx="2509157" cy="3056932"/>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1256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WebTest </a:t>
            </a:r>
            <a:r>
              <a:rPr lang="en-US" dirty="0" smtClean="0"/>
              <a:t>Editor (2)</a:t>
            </a:r>
            <a:endParaRPr lang="en-US" dirty="0"/>
          </a:p>
        </p:txBody>
      </p:sp>
      <p:sp>
        <p:nvSpPr>
          <p:cNvPr id="3" name="Content Placeholder 2"/>
          <p:cNvSpPr>
            <a:spLocks noGrp="1"/>
          </p:cNvSpPr>
          <p:nvPr>
            <p:ph idx="1"/>
          </p:nvPr>
        </p:nvSpPr>
        <p:spPr/>
        <p:txBody>
          <a:bodyPr/>
          <a:lstStyle/>
          <a:p>
            <a:r>
              <a:rPr lang="en-US" dirty="0"/>
              <a:t>The editor shows the </a:t>
            </a:r>
            <a:r>
              <a:rPr lang="en-US" dirty="0">
                <a:solidFill>
                  <a:schemeClr val="accent5">
                    <a:lumMod val="20000"/>
                    <a:lumOff val="80000"/>
                  </a:schemeClr>
                </a:solidFill>
              </a:rPr>
              <a:t>tree view</a:t>
            </a:r>
            <a:r>
              <a:rPr lang="en-US" dirty="0"/>
              <a:t> of all the </a:t>
            </a:r>
            <a:r>
              <a:rPr lang="en-US" dirty="0">
                <a:solidFill>
                  <a:schemeClr val="accent5">
                    <a:lumMod val="20000"/>
                    <a:lumOff val="80000"/>
                  </a:schemeClr>
                </a:solidFill>
              </a:rPr>
              <a:t>requests</a:t>
            </a:r>
            <a:r>
              <a:rPr lang="en-US" dirty="0"/>
              <a:t> captured during </a:t>
            </a:r>
            <a:r>
              <a:rPr lang="en-US" dirty="0" smtClean="0"/>
              <a:t>recording</a:t>
            </a:r>
          </a:p>
          <a:p>
            <a:pPr lvl="1"/>
            <a:r>
              <a:rPr lang="en-US" dirty="0"/>
              <a:t>E</a:t>
            </a:r>
            <a:r>
              <a:rPr lang="en-US" dirty="0" smtClean="0"/>
              <a:t>xposes </a:t>
            </a:r>
            <a:r>
              <a:rPr lang="en-US" dirty="0"/>
              <a:t>the different </a:t>
            </a:r>
            <a:r>
              <a:rPr lang="en-US" dirty="0">
                <a:solidFill>
                  <a:schemeClr val="accent5">
                    <a:lumMod val="20000"/>
                    <a:lumOff val="80000"/>
                  </a:schemeClr>
                </a:solidFill>
              </a:rPr>
              <a:t>properties</a:t>
            </a:r>
            <a:r>
              <a:rPr lang="en-US" dirty="0"/>
              <a:t> of requests and the </a:t>
            </a:r>
            <a:r>
              <a:rPr lang="en-US" dirty="0">
                <a:solidFill>
                  <a:schemeClr val="accent5">
                    <a:lumMod val="20000"/>
                    <a:lumOff val="80000"/>
                  </a:schemeClr>
                </a:solidFill>
              </a:rPr>
              <a:t>parameters</a:t>
            </a:r>
            <a:r>
              <a:rPr lang="en-US" dirty="0"/>
              <a:t> for </a:t>
            </a:r>
            <a:r>
              <a:rPr lang="en-US" dirty="0" smtClean="0"/>
              <a:t>each request</a:t>
            </a:r>
          </a:p>
          <a:p>
            <a:pPr lvl="1"/>
            <a:r>
              <a:rPr lang="en-US" dirty="0">
                <a:solidFill>
                  <a:schemeClr val="accent5">
                    <a:lumMod val="20000"/>
                    <a:lumOff val="80000"/>
                  </a:schemeClr>
                </a:solidFill>
              </a:rPr>
              <a:t>Extraction</a:t>
            </a:r>
            <a:r>
              <a:rPr lang="en-US" dirty="0"/>
              <a:t> and </a:t>
            </a:r>
            <a:r>
              <a:rPr lang="en-US" dirty="0" smtClean="0">
                <a:solidFill>
                  <a:schemeClr val="accent5">
                    <a:lumMod val="20000"/>
                    <a:lumOff val="80000"/>
                  </a:schemeClr>
                </a:solidFill>
              </a:rPr>
              <a:t>Validation</a:t>
            </a:r>
            <a:r>
              <a:rPr lang="en-US" dirty="0" smtClean="0"/>
              <a:t> </a:t>
            </a:r>
            <a:r>
              <a:rPr lang="en-US" dirty="0" smtClean="0">
                <a:solidFill>
                  <a:schemeClr val="accent5">
                    <a:lumMod val="20000"/>
                    <a:lumOff val="80000"/>
                  </a:schemeClr>
                </a:solidFill>
              </a:rPr>
              <a:t>rules</a:t>
            </a:r>
            <a:r>
              <a:rPr lang="en-US" dirty="0" smtClean="0"/>
              <a:t> can be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6" name="Picture 5"/>
          <p:cNvPicPr>
            <a:picLocks noChangeAspect="1"/>
          </p:cNvPicPr>
          <p:nvPr/>
        </p:nvPicPr>
        <p:blipFill>
          <a:blip r:embed="rId2"/>
          <a:stretch>
            <a:fillRect/>
          </a:stretch>
        </p:blipFill>
        <p:spPr>
          <a:xfrm>
            <a:off x="2746602" y="4411435"/>
            <a:ext cx="3933825" cy="1409700"/>
          </a:xfrm>
          <a:prstGeom prst="roundRect">
            <a:avLst/>
          </a:prstGeom>
          <a:noFill/>
          <a:effectLst>
            <a:glow rad="101600">
              <a:schemeClr val="tx1">
                <a:alpha val="40000"/>
              </a:schemeClr>
            </a:glow>
          </a:effectLst>
          <a:scene3d>
            <a:camera prst="perspectiveContrastingRightFacing"/>
            <a:lightRig rig="threePt" dir="t"/>
          </a:scene3d>
        </p:spPr>
      </p:pic>
    </p:spTree>
    <p:extLst>
      <p:ext uri="{BB962C8B-B14F-4D97-AF65-F5344CB8AC3E}">
        <p14:creationId xmlns:p14="http://schemas.microsoft.com/office/powerpoint/2010/main" val="1745059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What are Performance, Load and Stress Testing?</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Performance </a:t>
            </a:r>
            <a:r>
              <a:rPr lang="en-US" dirty="0"/>
              <a:t>testing, load testing and stress testing are three </a:t>
            </a:r>
            <a:r>
              <a:rPr lang="en-US" dirty="0">
                <a:solidFill>
                  <a:schemeClr val="accent5">
                    <a:lumMod val="20000"/>
                    <a:lumOff val="80000"/>
                  </a:schemeClr>
                </a:solidFill>
              </a:rPr>
              <a:t>different things </a:t>
            </a:r>
            <a:r>
              <a:rPr lang="en-US" dirty="0"/>
              <a:t>d</a:t>
            </a:r>
            <a:r>
              <a:rPr lang="en-US" dirty="0" smtClean="0"/>
              <a:t>one </a:t>
            </a:r>
            <a:r>
              <a:rPr lang="en-US" dirty="0"/>
              <a:t>for </a:t>
            </a:r>
            <a:r>
              <a:rPr lang="en-US" dirty="0">
                <a:solidFill>
                  <a:schemeClr val="accent5">
                    <a:lumMod val="20000"/>
                    <a:lumOff val="80000"/>
                  </a:schemeClr>
                </a:solidFill>
              </a:rPr>
              <a:t>different </a:t>
            </a:r>
            <a:r>
              <a:rPr lang="en-US" dirty="0" smtClean="0">
                <a:solidFill>
                  <a:schemeClr val="accent5">
                    <a:lumMod val="20000"/>
                    <a:lumOff val="80000"/>
                  </a:schemeClr>
                </a:solidFill>
              </a:rPr>
              <a:t>purposes</a:t>
            </a:r>
          </a:p>
          <a:p>
            <a:pPr lvl="1">
              <a:tabLst>
                <a:tab pos="5151438" algn="l"/>
              </a:tabLst>
            </a:pPr>
            <a:r>
              <a:rPr lang="en-US" dirty="0"/>
              <a:t>I</a:t>
            </a:r>
            <a:r>
              <a:rPr lang="en-US" dirty="0" smtClean="0"/>
              <a:t>n </a:t>
            </a:r>
            <a:r>
              <a:rPr lang="en-US" dirty="0"/>
              <a:t>many cases they can be </a:t>
            </a:r>
            <a:r>
              <a:rPr lang="en-US" dirty="0" smtClean="0"/>
              <a:t>done:</a:t>
            </a:r>
          </a:p>
          <a:p>
            <a:pPr lvl="2"/>
            <a:r>
              <a:rPr lang="en-US" dirty="0"/>
              <a:t>B</a:t>
            </a:r>
            <a:r>
              <a:rPr lang="en-US" dirty="0" smtClean="0"/>
              <a:t>y </a:t>
            </a:r>
            <a:r>
              <a:rPr lang="en-US" dirty="0"/>
              <a:t>the same </a:t>
            </a:r>
            <a:r>
              <a:rPr lang="en-US" dirty="0">
                <a:solidFill>
                  <a:schemeClr val="accent5">
                    <a:lumMod val="20000"/>
                    <a:lumOff val="80000"/>
                  </a:schemeClr>
                </a:solidFill>
              </a:rPr>
              <a:t>people</a:t>
            </a:r>
            <a:r>
              <a:rPr lang="en-US" dirty="0"/>
              <a:t> </a:t>
            </a:r>
            <a:r>
              <a:rPr lang="en-US" dirty="0" smtClean="0"/>
              <a:t>	</a:t>
            </a:r>
          </a:p>
          <a:p>
            <a:pPr lvl="2"/>
            <a:r>
              <a:rPr lang="en-US" dirty="0"/>
              <a:t>W</a:t>
            </a:r>
            <a:r>
              <a:rPr lang="en-US" dirty="0" smtClean="0"/>
              <a:t>ith </a:t>
            </a:r>
            <a:r>
              <a:rPr lang="en-US" dirty="0"/>
              <a:t>the same </a:t>
            </a:r>
            <a:r>
              <a:rPr lang="en-US" dirty="0">
                <a:solidFill>
                  <a:schemeClr val="accent5">
                    <a:lumMod val="20000"/>
                    <a:lumOff val="80000"/>
                  </a:schemeClr>
                </a:solidFill>
              </a:rPr>
              <a:t>tools </a:t>
            </a:r>
            <a:endParaRPr lang="en-US" dirty="0" smtClean="0">
              <a:solidFill>
                <a:schemeClr val="accent5">
                  <a:lumMod val="20000"/>
                  <a:lumOff val="80000"/>
                </a:schemeClr>
              </a:solidFill>
            </a:endParaRPr>
          </a:p>
          <a:p>
            <a:pPr lvl="2"/>
            <a:r>
              <a:rPr lang="en-US" dirty="0"/>
              <a:t>A</a:t>
            </a:r>
            <a:r>
              <a:rPr lang="en-US" dirty="0" smtClean="0"/>
              <a:t>t </a:t>
            </a:r>
            <a:r>
              <a:rPr lang="en-US" dirty="0"/>
              <a:t>virtually the same </a:t>
            </a:r>
            <a:r>
              <a:rPr lang="en-US" dirty="0">
                <a:solidFill>
                  <a:schemeClr val="accent5">
                    <a:lumMod val="20000"/>
                    <a:lumOff val="80000"/>
                  </a:schemeClr>
                </a:solidFill>
              </a:rPr>
              <a:t>time</a:t>
            </a:r>
            <a:r>
              <a:rPr lang="en-US" dirty="0"/>
              <a:t> as one </a:t>
            </a:r>
            <a:r>
              <a:rPr lang="en-US" dirty="0" smtClean="0"/>
              <a:t>another</a:t>
            </a:r>
          </a:p>
          <a:p>
            <a:pPr lvl="1"/>
            <a:r>
              <a:rPr lang="en-US" dirty="0" smtClean="0"/>
              <a:t>Still – that does </a:t>
            </a:r>
            <a:r>
              <a:rPr lang="en-US" dirty="0"/>
              <a:t>not make them </a:t>
            </a:r>
            <a:r>
              <a:rPr lang="en-US" dirty="0" smtClean="0"/>
              <a:t>synonymous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062704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Levels</a:t>
            </a:r>
            <a:endParaRPr lang="en-US" dirty="0"/>
          </a:p>
        </p:txBody>
      </p:sp>
      <p:sp>
        <p:nvSpPr>
          <p:cNvPr id="3" name="Content Placeholder 2"/>
          <p:cNvSpPr>
            <a:spLocks noGrp="1"/>
          </p:cNvSpPr>
          <p:nvPr>
            <p:ph idx="1"/>
          </p:nvPr>
        </p:nvSpPr>
        <p:spPr/>
        <p:txBody>
          <a:bodyPr/>
          <a:lstStyle/>
          <a:p>
            <a:r>
              <a:rPr lang="en-US" dirty="0"/>
              <a:t>There are different </a:t>
            </a:r>
            <a:r>
              <a:rPr lang="en-US" dirty="0">
                <a:solidFill>
                  <a:schemeClr val="accent5">
                    <a:lumMod val="20000"/>
                    <a:lumOff val="80000"/>
                  </a:schemeClr>
                </a:solidFill>
              </a:rPr>
              <a:t>levels of properties </a:t>
            </a:r>
            <a:r>
              <a:rPr lang="en-US" dirty="0"/>
              <a:t>that we can set using the WebTest editor on the recorded </a:t>
            </a:r>
            <a:r>
              <a:rPr lang="en-US" dirty="0" smtClean="0"/>
              <a:t>requests</a:t>
            </a:r>
          </a:p>
          <a:p>
            <a:pPr lvl="1"/>
            <a:r>
              <a:rPr lang="en-US" dirty="0">
                <a:solidFill>
                  <a:schemeClr val="accent5">
                    <a:lumMod val="20000"/>
                    <a:lumOff val="80000"/>
                  </a:schemeClr>
                </a:solidFill>
              </a:rPr>
              <a:t>WebTest root </a:t>
            </a:r>
            <a:r>
              <a:rPr lang="en-US" dirty="0" smtClean="0">
                <a:solidFill>
                  <a:schemeClr val="accent5">
                    <a:lumMod val="20000"/>
                    <a:lumOff val="80000"/>
                  </a:schemeClr>
                </a:solidFill>
              </a:rPr>
              <a:t>level</a:t>
            </a:r>
          </a:p>
          <a:p>
            <a:pPr lvl="1"/>
            <a:r>
              <a:rPr lang="en-US" dirty="0" smtClean="0">
                <a:solidFill>
                  <a:schemeClr val="accent5">
                    <a:lumMod val="20000"/>
                    <a:lumOff val="80000"/>
                  </a:schemeClr>
                </a:solidFill>
              </a:rPr>
              <a:t>Request </a:t>
            </a:r>
            <a:r>
              <a:rPr lang="en-US" dirty="0">
                <a:solidFill>
                  <a:schemeClr val="accent5">
                    <a:lumMod val="20000"/>
                    <a:lumOff val="80000"/>
                  </a:schemeClr>
                </a:solidFill>
              </a:rPr>
              <a:t>level </a:t>
            </a:r>
            <a:r>
              <a:rPr lang="en-US" dirty="0" smtClean="0"/>
              <a:t>properties</a:t>
            </a:r>
          </a:p>
          <a:p>
            <a:pPr lvl="1"/>
            <a:r>
              <a:rPr lang="en-US" dirty="0"/>
              <a:t>Properties for a </a:t>
            </a:r>
            <a:r>
              <a:rPr lang="en-US" dirty="0">
                <a:solidFill>
                  <a:schemeClr val="accent5">
                    <a:lumMod val="20000"/>
                    <a:lumOff val="80000"/>
                  </a:schemeClr>
                </a:solidFill>
              </a:rPr>
              <a:t>request </a:t>
            </a:r>
            <a:r>
              <a:rPr lang="en-US" dirty="0" smtClean="0">
                <a:solidFill>
                  <a:schemeClr val="accent5">
                    <a:lumMod val="20000"/>
                    <a:lumOff val="80000"/>
                  </a:schemeClr>
                </a:solidFill>
              </a:rPr>
              <a:t>parameter</a:t>
            </a:r>
          </a:p>
          <a:p>
            <a:pPr lvl="1"/>
            <a:r>
              <a:rPr lang="en-US" dirty="0"/>
              <a:t>Setting the </a:t>
            </a:r>
            <a:r>
              <a:rPr lang="en-US" dirty="0">
                <a:solidFill>
                  <a:schemeClr val="accent5">
                    <a:lumMod val="20000"/>
                    <a:lumOff val="80000"/>
                  </a:schemeClr>
                </a:solidFill>
              </a:rPr>
              <a:t>extraction</a:t>
            </a:r>
            <a:r>
              <a:rPr lang="en-US" dirty="0"/>
              <a:t> and </a:t>
            </a:r>
            <a:r>
              <a:rPr lang="en-US" dirty="0">
                <a:solidFill>
                  <a:schemeClr val="accent5">
                    <a:lumMod val="20000"/>
                    <a:lumOff val="80000"/>
                  </a:schemeClr>
                </a:solidFill>
              </a:rPr>
              <a:t>validation rules</a:t>
            </a:r>
            <a:r>
              <a:rPr lang="en-US" dirty="0"/>
              <a:t> for the responses</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18830645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Test Properties</a:t>
            </a:r>
          </a:p>
        </p:txBody>
      </p:sp>
      <p:sp>
        <p:nvSpPr>
          <p:cNvPr id="3" name="Content Placeholder 2"/>
          <p:cNvSpPr>
            <a:spLocks noGrp="1"/>
          </p:cNvSpPr>
          <p:nvPr>
            <p:ph idx="1"/>
          </p:nvPr>
        </p:nvSpPr>
        <p:spPr/>
        <p:txBody>
          <a:bodyPr/>
          <a:lstStyle/>
          <a:p>
            <a:pPr>
              <a:lnSpc>
                <a:spcPct val="100000"/>
              </a:lnSpc>
            </a:pPr>
            <a:r>
              <a:rPr lang="en-US" dirty="0"/>
              <a:t>Applied to the </a:t>
            </a:r>
            <a:r>
              <a:rPr lang="en-US" dirty="0">
                <a:solidFill>
                  <a:schemeClr val="accent5">
                    <a:lumMod val="20000"/>
                    <a:lumOff val="80000"/>
                  </a:schemeClr>
                </a:solidFill>
              </a:rPr>
              <a:t>entire Web Performance Test </a:t>
            </a:r>
          </a:p>
          <a:p>
            <a:pPr lvl="1">
              <a:lnSpc>
                <a:spcPct val="100000"/>
              </a:lnSpc>
            </a:pPr>
            <a:r>
              <a:rPr lang="en-US" dirty="0" smtClean="0"/>
              <a:t>Description</a:t>
            </a:r>
          </a:p>
          <a:p>
            <a:pPr lvl="1">
              <a:lnSpc>
                <a:spcPct val="100000"/>
              </a:lnSpc>
            </a:pPr>
            <a:r>
              <a:rPr lang="en-US" dirty="0" smtClean="0"/>
              <a:t>Name</a:t>
            </a:r>
          </a:p>
          <a:p>
            <a:pPr lvl="1">
              <a:lnSpc>
                <a:spcPct val="100000"/>
              </a:lnSpc>
            </a:pPr>
            <a:r>
              <a:rPr lang="en-US" dirty="0" smtClean="0"/>
              <a:t>User Name</a:t>
            </a:r>
          </a:p>
          <a:p>
            <a:pPr lvl="1">
              <a:lnSpc>
                <a:spcPct val="100000"/>
              </a:lnSpc>
            </a:pPr>
            <a:r>
              <a:rPr lang="en-US" dirty="0" smtClean="0"/>
              <a:t>Password</a:t>
            </a:r>
          </a:p>
          <a:p>
            <a:pPr lvl="1">
              <a:lnSpc>
                <a:spcPct val="100000"/>
              </a:lnSpc>
            </a:pPr>
            <a:r>
              <a:rPr lang="en-US" dirty="0" smtClean="0"/>
              <a:t>PreAutenticate</a:t>
            </a:r>
          </a:p>
          <a:p>
            <a:pPr lvl="1">
              <a:lnSpc>
                <a:spcPct val="100000"/>
              </a:lnSpc>
            </a:pPr>
            <a:r>
              <a:rPr lang="en-US" dirty="0" smtClean="0"/>
              <a:t>Proxy</a:t>
            </a:r>
          </a:p>
          <a:p>
            <a:pPr lvl="1">
              <a:lnSpc>
                <a:spcPct val="100000"/>
              </a:lnSpc>
            </a:pPr>
            <a:r>
              <a:rPr lang="en-US" dirty="0" smtClean="0"/>
              <a:t>Test ID</a:t>
            </a:r>
          </a:p>
          <a:p>
            <a:pPr lvl="1">
              <a:lnSpc>
                <a:spcPct val="100000"/>
              </a:lnSpc>
            </a:pPr>
            <a:r>
              <a:rPr lang="en-US" dirty="0" smtClean="0"/>
              <a:t>Stop On Error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6" name="Picture 5"/>
          <p:cNvPicPr>
            <a:picLocks noChangeAspect="1"/>
          </p:cNvPicPr>
          <p:nvPr/>
        </p:nvPicPr>
        <p:blipFill>
          <a:blip r:embed="rId2"/>
          <a:stretch>
            <a:fillRect/>
          </a:stretch>
        </p:blipFill>
        <p:spPr>
          <a:xfrm>
            <a:off x="4293054" y="3184751"/>
            <a:ext cx="4019550" cy="21431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532210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Request Properties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Request level properties </a:t>
            </a:r>
            <a:r>
              <a:rPr lang="en-US" dirty="0" smtClean="0"/>
              <a:t>apply </a:t>
            </a:r>
            <a:r>
              <a:rPr lang="en-US" dirty="0"/>
              <a:t>to individual requests within the </a:t>
            </a:r>
            <a:r>
              <a:rPr lang="en-US" dirty="0" smtClean="0"/>
              <a:t>web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6" name="Picture 5"/>
          <p:cNvPicPr>
            <a:picLocks noChangeAspect="1"/>
          </p:cNvPicPr>
          <p:nvPr/>
        </p:nvPicPr>
        <p:blipFill>
          <a:blip r:embed="rId2"/>
          <a:stretch>
            <a:fillRect/>
          </a:stretch>
        </p:blipFill>
        <p:spPr>
          <a:xfrm>
            <a:off x="2543175" y="2677204"/>
            <a:ext cx="4057650" cy="334327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90943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(2)</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smtClean="0"/>
              <a:t>Cache Control</a:t>
            </a:r>
          </a:p>
          <a:p>
            <a:pPr lvl="1"/>
            <a:r>
              <a:rPr lang="en-US" dirty="0" smtClean="0"/>
              <a:t>Encoding</a:t>
            </a:r>
          </a:p>
          <a:p>
            <a:pPr lvl="1"/>
            <a:r>
              <a:rPr lang="en-US" dirty="0" smtClean="0"/>
              <a:t>Expected HTTP Status Code</a:t>
            </a:r>
          </a:p>
          <a:p>
            <a:pPr lvl="1"/>
            <a:r>
              <a:rPr lang="en-US" dirty="0"/>
              <a:t>Expected Response URL </a:t>
            </a:r>
            <a:r>
              <a:rPr lang="en-US" b="0" dirty="0"/>
              <a:t>	</a:t>
            </a:r>
          </a:p>
          <a:p>
            <a:pPr lvl="1"/>
            <a:r>
              <a:rPr lang="en-US" dirty="0"/>
              <a:t>Follow</a:t>
            </a:r>
          </a:p>
          <a:p>
            <a:pPr lvl="1"/>
            <a:r>
              <a:rPr lang="en-US" dirty="0" smtClean="0"/>
              <a:t>Redirects</a:t>
            </a:r>
          </a:p>
          <a:p>
            <a:pPr lvl="1"/>
            <a:r>
              <a:rPr lang="en-US" dirty="0" smtClean="0"/>
              <a:t>Method</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810000"/>
            <a:ext cx="3708400" cy="2781300"/>
          </a:xfrm>
          <a:prstGeom prst="roundRect">
            <a:avLst/>
          </a:prstGeom>
          <a:noFill/>
          <a:ln>
            <a:noFill/>
          </a:ln>
          <a:effectLst>
            <a:glow rad="1016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7801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(3)</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a:t>Parse Dependent Requests</a:t>
            </a:r>
          </a:p>
          <a:p>
            <a:pPr lvl="1"/>
            <a:r>
              <a:rPr lang="en-US" dirty="0"/>
              <a:t>Record Results</a:t>
            </a:r>
          </a:p>
          <a:p>
            <a:pPr lvl="1"/>
            <a:r>
              <a:rPr lang="en-US" dirty="0"/>
              <a:t>Response Time Goal (Seconds) </a:t>
            </a:r>
          </a:p>
          <a:p>
            <a:pPr lvl="1"/>
            <a:r>
              <a:rPr lang="en-US" dirty="0"/>
              <a:t>Think Time(Seconds) </a:t>
            </a:r>
          </a:p>
          <a:p>
            <a:pPr lvl="1"/>
            <a:r>
              <a:rPr lang="en-US" dirty="0"/>
              <a:t>Timeout (Seconds)</a:t>
            </a:r>
          </a:p>
          <a:p>
            <a:pPr lvl="1"/>
            <a:r>
              <a:rPr lang="en-US" dirty="0"/>
              <a:t>Version</a:t>
            </a:r>
          </a:p>
          <a:p>
            <a:pPr lvl="1"/>
            <a:r>
              <a:rPr lang="en-US" dirty="0" smtClean="0"/>
              <a:t>Url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3962400"/>
            <a:ext cx="3810000" cy="2857500"/>
          </a:xfrm>
          <a:prstGeom prst="rect">
            <a:avLst/>
          </a:prstGeom>
          <a:noFill/>
          <a:ln>
            <a:noFill/>
          </a:ln>
          <a:effectLst>
            <a:glow rad="101600">
              <a:schemeClr val="tx1">
                <a:alpha val="40000"/>
              </a:schemeClr>
            </a:glow>
            <a:outerShdw dist="35921" dir="2700000" algn="ctr" rotWithShape="0">
              <a:schemeClr val="bg2"/>
            </a:outerShdw>
          </a:effectLst>
          <a:scene3d>
            <a:camera prst="orthographicFront">
              <a:rot lat="10800000" lon="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4261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Parameters Properties</a:t>
            </a:r>
            <a:endParaRPr lang="en-US" dirty="0"/>
          </a:p>
        </p:txBody>
      </p:sp>
      <p:sp>
        <p:nvSpPr>
          <p:cNvPr id="3" name="Content Placeholder 2"/>
          <p:cNvSpPr>
            <a:spLocks noGrp="1"/>
          </p:cNvSpPr>
          <p:nvPr>
            <p:ph idx="1"/>
          </p:nvPr>
        </p:nvSpPr>
        <p:spPr/>
        <p:txBody>
          <a:bodyPr/>
          <a:lstStyle/>
          <a:p>
            <a:r>
              <a:rPr lang="en-US" dirty="0"/>
              <a:t>Each </a:t>
            </a:r>
            <a:r>
              <a:rPr lang="en-US" dirty="0">
                <a:solidFill>
                  <a:schemeClr val="accent5">
                    <a:lumMod val="20000"/>
                    <a:lumOff val="80000"/>
                  </a:schemeClr>
                </a:solidFill>
              </a:rPr>
              <a:t>request</a:t>
            </a:r>
            <a:r>
              <a:rPr lang="en-US" dirty="0"/>
              <a:t> in the Web Performance Test has its own </a:t>
            </a:r>
            <a:r>
              <a:rPr lang="en-US" dirty="0" smtClean="0">
                <a:solidFill>
                  <a:schemeClr val="accent5">
                    <a:lumMod val="20000"/>
                    <a:lumOff val="80000"/>
                  </a:schemeClr>
                </a:solidFill>
              </a:rPr>
              <a:t>properties</a:t>
            </a:r>
          </a:p>
          <a:p>
            <a:pPr lvl="1"/>
            <a:r>
              <a:rPr lang="en-US" dirty="0"/>
              <a:t>T</a:t>
            </a:r>
            <a:r>
              <a:rPr lang="en-US" dirty="0" smtClean="0"/>
              <a:t>here </a:t>
            </a:r>
            <a:r>
              <a:rPr lang="en-US" dirty="0"/>
              <a:t>may </a:t>
            </a:r>
            <a:r>
              <a:rPr lang="en-US" dirty="0" smtClean="0"/>
              <a:t>be many </a:t>
            </a:r>
            <a:r>
              <a:rPr lang="en-US" dirty="0">
                <a:solidFill>
                  <a:schemeClr val="accent5">
                    <a:lumMod val="20000"/>
                    <a:lumOff val="80000"/>
                  </a:schemeClr>
                </a:solidFill>
              </a:rPr>
              <a:t>dependent requests </a:t>
            </a:r>
            <a:r>
              <a:rPr lang="en-US" dirty="0"/>
              <a:t>for each main </a:t>
            </a:r>
            <a:r>
              <a:rPr lang="en-US" dirty="0" smtClean="0"/>
              <a:t>request</a:t>
            </a:r>
          </a:p>
          <a:p>
            <a:pPr lvl="1"/>
            <a:r>
              <a:rPr lang="en-US" dirty="0" smtClean="0"/>
              <a:t>We </a:t>
            </a:r>
            <a:r>
              <a:rPr lang="en-US" dirty="0"/>
              <a:t>can get and set some </a:t>
            </a:r>
            <a:r>
              <a:rPr lang="en-US" dirty="0" smtClean="0"/>
              <a:t>properties even </a:t>
            </a:r>
            <a:r>
              <a:rPr lang="en-US" dirty="0"/>
              <a:t>at the </a:t>
            </a:r>
            <a:r>
              <a:rPr lang="en-US" dirty="0">
                <a:solidFill>
                  <a:schemeClr val="accent5">
                    <a:lumMod val="20000"/>
                    <a:lumOff val="80000"/>
                  </a:schemeClr>
                </a:solidFill>
              </a:rPr>
              <a:t>dependent request level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4191000"/>
            <a:ext cx="3600450" cy="239665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1630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Rules in VS </a:t>
            </a:r>
            <a:r>
              <a:rPr lang="en-US" dirty="0" smtClean="0"/>
              <a:t>2012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Extraction rules </a:t>
            </a:r>
            <a:r>
              <a:rPr lang="en-US" dirty="0"/>
              <a:t>are useful for </a:t>
            </a:r>
            <a:r>
              <a:rPr lang="en-US" dirty="0">
                <a:solidFill>
                  <a:schemeClr val="accent5">
                    <a:lumMod val="20000"/>
                    <a:lumOff val="80000"/>
                  </a:schemeClr>
                </a:solidFill>
              </a:rPr>
              <a:t>extracting data </a:t>
            </a:r>
            <a:r>
              <a:rPr lang="en-US" dirty="0"/>
              <a:t>or information from the </a:t>
            </a:r>
            <a:r>
              <a:rPr lang="en-US" dirty="0" smtClean="0">
                <a:solidFill>
                  <a:schemeClr val="accent5">
                    <a:lumMod val="20000"/>
                    <a:lumOff val="80000"/>
                  </a:schemeClr>
                </a:solidFill>
              </a:rPr>
              <a:t>HTTP response</a:t>
            </a:r>
          </a:p>
          <a:p>
            <a:r>
              <a:rPr lang="en-US" dirty="0"/>
              <a:t>Visual Studio provides different </a:t>
            </a:r>
            <a:r>
              <a:rPr lang="en-US" dirty="0">
                <a:solidFill>
                  <a:schemeClr val="accent5">
                    <a:lumMod val="20000"/>
                    <a:lumOff val="80000"/>
                  </a:schemeClr>
                </a:solidFill>
              </a:rPr>
              <a:t>options for extracting</a:t>
            </a:r>
            <a:r>
              <a:rPr lang="en-US" dirty="0"/>
              <a:t>:</a:t>
            </a:r>
          </a:p>
          <a:p>
            <a:pPr lvl="1"/>
            <a:r>
              <a:rPr lang="en-US" dirty="0"/>
              <a:t>Values</a:t>
            </a:r>
          </a:p>
          <a:p>
            <a:pPr lvl="1"/>
            <a:r>
              <a:rPr lang="en-US" dirty="0"/>
              <a:t>Form fields</a:t>
            </a:r>
          </a:p>
          <a:p>
            <a:pPr lvl="1"/>
            <a:r>
              <a:rPr lang="en-US" dirty="0"/>
              <a:t>HTTP header</a:t>
            </a:r>
          </a:p>
          <a:p>
            <a:pPr lvl="1"/>
            <a:r>
              <a:rPr lang="bg-BG" dirty="0"/>
              <a:t>Е</a:t>
            </a:r>
            <a:r>
              <a:rPr lang="en-US" dirty="0" smtClean="0"/>
              <a:t>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6" name="Picture 5"/>
          <p:cNvPicPr>
            <a:picLocks noChangeAspect="1"/>
          </p:cNvPicPr>
          <p:nvPr/>
        </p:nvPicPr>
        <p:blipFill>
          <a:blip r:embed="rId2"/>
          <a:stretch>
            <a:fillRect/>
          </a:stretch>
        </p:blipFill>
        <p:spPr>
          <a:xfrm>
            <a:off x="3853543" y="2960914"/>
            <a:ext cx="4529948" cy="3116760"/>
          </a:xfrm>
          <a:prstGeom prst="roundRect">
            <a:avLst>
              <a:gd name="adj" fmla="val 2645"/>
            </a:avLst>
          </a:prstGeom>
          <a:noFill/>
          <a:effectLst>
            <a:glow rad="101600">
              <a:schemeClr val="tx1">
                <a:alpha val="40000"/>
              </a:schemeClr>
            </a:glow>
          </a:effectLst>
          <a:scene3d>
            <a:camera prst="perspectiveHeroicExtremeLeftFacing"/>
            <a:lightRig rig="threePt" dir="t"/>
          </a:scene3d>
        </p:spPr>
      </p:pic>
    </p:spTree>
    <p:extLst>
      <p:ext uri="{BB962C8B-B14F-4D97-AF65-F5344CB8AC3E}">
        <p14:creationId xmlns:p14="http://schemas.microsoft.com/office/powerpoint/2010/main" val="3340831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Rules in VS 2012 (2)</a:t>
            </a:r>
            <a:endParaRPr lang="en-US" dirty="0"/>
          </a:p>
        </p:txBody>
      </p:sp>
      <p:sp>
        <p:nvSpPr>
          <p:cNvPr id="3" name="Content Placeholder 2"/>
          <p:cNvSpPr>
            <a:spLocks noGrp="1"/>
          </p:cNvSpPr>
          <p:nvPr>
            <p:ph idx="1"/>
          </p:nvPr>
        </p:nvSpPr>
        <p:spPr/>
        <p:txBody>
          <a:bodyPr/>
          <a:lstStyle/>
          <a:p>
            <a:r>
              <a:rPr lang="en-US" dirty="0" smtClean="0"/>
              <a:t>What can </a:t>
            </a:r>
            <a:r>
              <a:rPr lang="en-US" dirty="0" smtClean="0">
                <a:solidFill>
                  <a:schemeClr val="accent5">
                    <a:lumMod val="20000"/>
                    <a:lumOff val="80000"/>
                  </a:schemeClr>
                </a:solidFill>
              </a:rPr>
              <a:t>extracted </a:t>
            </a:r>
            <a:r>
              <a:rPr lang="en-US" dirty="0">
                <a:solidFill>
                  <a:schemeClr val="accent5">
                    <a:lumMod val="20000"/>
                    <a:lumOff val="80000"/>
                  </a:schemeClr>
                </a:solidFill>
              </a:rPr>
              <a:t>values </a:t>
            </a:r>
            <a:r>
              <a:rPr lang="en-US" dirty="0"/>
              <a:t>b</a:t>
            </a:r>
            <a:r>
              <a:rPr lang="en-US" dirty="0" smtClean="0"/>
              <a:t>e </a:t>
            </a:r>
            <a:r>
              <a:rPr lang="en-US" dirty="0"/>
              <a:t>used </a:t>
            </a:r>
            <a:r>
              <a:rPr lang="en-US" dirty="0" smtClean="0"/>
              <a:t>for?</a:t>
            </a:r>
          </a:p>
          <a:p>
            <a:pPr lvl="1"/>
            <a:r>
              <a:rPr lang="en-US" dirty="0" smtClean="0"/>
              <a:t>As </a:t>
            </a:r>
            <a:r>
              <a:rPr lang="en-US" dirty="0"/>
              <a:t>part of the </a:t>
            </a:r>
            <a:r>
              <a:rPr lang="en-US" dirty="0">
                <a:solidFill>
                  <a:schemeClr val="accent5">
                    <a:lumMod val="20000"/>
                    <a:lumOff val="80000"/>
                  </a:schemeClr>
                </a:solidFill>
              </a:rPr>
              <a:t>next web request </a:t>
            </a:r>
            <a:endParaRPr lang="en-US" dirty="0" smtClean="0">
              <a:solidFill>
                <a:schemeClr val="accent5">
                  <a:lumMod val="20000"/>
                  <a:lumOff val="80000"/>
                </a:schemeClr>
              </a:solidFill>
            </a:endParaRPr>
          </a:p>
          <a:p>
            <a:pPr lvl="2"/>
            <a:r>
              <a:rPr lang="en-US" dirty="0"/>
              <a:t>P</a:t>
            </a:r>
            <a:r>
              <a:rPr lang="en-US" dirty="0" smtClean="0"/>
              <a:t>assing </a:t>
            </a:r>
            <a:r>
              <a:rPr lang="en-US" dirty="0"/>
              <a:t>the values using </a:t>
            </a:r>
            <a:r>
              <a:rPr lang="en-US" dirty="0">
                <a:solidFill>
                  <a:schemeClr val="accent5">
                    <a:lumMod val="20000"/>
                    <a:lumOff val="80000"/>
                  </a:schemeClr>
                </a:solidFill>
              </a:rPr>
              <a:t>query strings </a:t>
            </a:r>
            <a:r>
              <a:rPr lang="en-US" dirty="0"/>
              <a:t>or values persisted in the </a:t>
            </a:r>
            <a:r>
              <a:rPr lang="en-US" dirty="0">
                <a:solidFill>
                  <a:schemeClr val="accent5">
                    <a:lumMod val="20000"/>
                    <a:lumOff val="80000"/>
                  </a:schemeClr>
                </a:solidFill>
              </a:rPr>
              <a:t>View State object</a:t>
            </a:r>
            <a:r>
              <a:rPr lang="en-US" dirty="0"/>
              <a:t>, or using </a:t>
            </a:r>
            <a:r>
              <a:rPr lang="en-US" dirty="0">
                <a:solidFill>
                  <a:schemeClr val="accent5">
                    <a:lumMod val="20000"/>
                    <a:lumOff val="80000"/>
                  </a:schemeClr>
                </a:solidFill>
              </a:rPr>
              <a:t>Hidden </a:t>
            </a:r>
            <a:r>
              <a:rPr lang="en-US" dirty="0" smtClean="0">
                <a:solidFill>
                  <a:schemeClr val="accent5">
                    <a:lumMod val="20000"/>
                    <a:lumOff val="80000"/>
                  </a:schemeClr>
                </a:solidFill>
              </a:rPr>
              <a:t>fields</a:t>
            </a:r>
          </a:p>
          <a:p>
            <a:pPr lvl="1"/>
            <a:r>
              <a:rPr lang="en-US" dirty="0"/>
              <a:t>F</a:t>
            </a:r>
            <a:r>
              <a:rPr lang="en-US" dirty="0" smtClean="0"/>
              <a:t>or </a:t>
            </a:r>
            <a:r>
              <a:rPr lang="en-US" dirty="0"/>
              <a:t>making any </a:t>
            </a:r>
            <a:r>
              <a:rPr lang="en-US" dirty="0">
                <a:solidFill>
                  <a:schemeClr val="accent5">
                    <a:lumMod val="20000"/>
                    <a:lumOff val="80000"/>
                  </a:schemeClr>
                </a:solidFill>
              </a:rPr>
              <a:t>business </a:t>
            </a:r>
            <a:r>
              <a:rPr lang="en-US" dirty="0" smtClean="0">
                <a:solidFill>
                  <a:schemeClr val="accent5">
                    <a:lumMod val="20000"/>
                    <a:lumOff val="80000"/>
                  </a:schemeClr>
                </a:solidFill>
              </a:rPr>
              <a:t>decisions</a:t>
            </a:r>
          </a:p>
          <a:p>
            <a:r>
              <a:rPr lang="en-US" dirty="0" smtClean="0"/>
              <a:t>The extracted </a:t>
            </a:r>
            <a:r>
              <a:rPr lang="en-US" dirty="0"/>
              <a:t>information </a:t>
            </a:r>
            <a:r>
              <a:rPr lang="en-US" dirty="0" smtClean="0"/>
              <a:t>can be stored in </a:t>
            </a:r>
            <a:r>
              <a:rPr lang="en-US" dirty="0"/>
              <a:t>the </a:t>
            </a:r>
            <a:r>
              <a:rPr lang="en-US" dirty="0">
                <a:solidFill>
                  <a:schemeClr val="accent5">
                    <a:lumMod val="20000"/>
                    <a:lumOff val="80000"/>
                  </a:schemeClr>
                </a:solidFill>
              </a:rPr>
              <a:t>context parameter </a:t>
            </a:r>
            <a:r>
              <a:rPr lang="en-US" dirty="0"/>
              <a:t>and </a:t>
            </a:r>
            <a:r>
              <a:rPr lang="en-US" dirty="0" smtClean="0">
                <a:solidFill>
                  <a:schemeClr val="accent5">
                    <a:lumMod val="20000"/>
                    <a:lumOff val="80000"/>
                  </a:schemeClr>
                </a:solidFill>
              </a:rPr>
              <a:t>used </a:t>
            </a:r>
            <a:r>
              <a:rPr lang="en-US" dirty="0">
                <a:solidFill>
                  <a:schemeClr val="accent5">
                    <a:lumMod val="20000"/>
                    <a:lumOff val="80000"/>
                  </a:schemeClr>
                </a:solidFill>
              </a:rPr>
              <a:t>globally </a:t>
            </a:r>
            <a:r>
              <a:rPr lang="en-US" dirty="0"/>
              <a:t>across </a:t>
            </a:r>
            <a:r>
              <a:rPr lang="en-US" dirty="0" smtClean="0"/>
              <a:t>all requests </a:t>
            </a:r>
            <a:r>
              <a:rPr lang="en-US" dirty="0"/>
              <a:t>following </a:t>
            </a:r>
            <a:r>
              <a:rPr lang="en-US" dirty="0" smtClean="0"/>
              <a:t>this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Tree>
    <p:extLst>
      <p:ext uri="{BB962C8B-B14F-4D97-AF65-F5344CB8AC3E}">
        <p14:creationId xmlns:p14="http://schemas.microsoft.com/office/powerpoint/2010/main" val="94814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Extraction Rules</a:t>
            </a:r>
            <a:endParaRPr lang="en-US" dirty="0"/>
          </a:p>
        </p:txBody>
      </p:sp>
      <p:sp>
        <p:nvSpPr>
          <p:cNvPr id="3" name="Content Placeholder 2"/>
          <p:cNvSpPr>
            <a:spLocks noGrp="1"/>
          </p:cNvSpPr>
          <p:nvPr>
            <p:ph idx="1"/>
          </p:nvPr>
        </p:nvSpPr>
        <p:spPr/>
        <p:txBody>
          <a:bodyPr/>
          <a:lstStyle/>
          <a:p>
            <a:pPr>
              <a:lnSpc>
                <a:spcPct val="100000"/>
              </a:lnSpc>
            </a:pPr>
            <a:r>
              <a:rPr lang="en-US" dirty="0"/>
              <a:t>Visual Studio 2010 provides several built-in </a:t>
            </a:r>
            <a:r>
              <a:rPr lang="en-US" dirty="0">
                <a:solidFill>
                  <a:schemeClr val="accent5">
                    <a:lumMod val="20000"/>
                    <a:lumOff val="80000"/>
                  </a:schemeClr>
                </a:solidFill>
              </a:rPr>
              <a:t>types of extraction </a:t>
            </a:r>
            <a:r>
              <a:rPr lang="en-US" dirty="0" smtClean="0">
                <a:solidFill>
                  <a:schemeClr val="accent5">
                    <a:lumMod val="20000"/>
                    <a:lumOff val="80000"/>
                  </a:schemeClr>
                </a:solidFill>
              </a:rPr>
              <a:t>rules</a:t>
            </a:r>
          </a:p>
          <a:p>
            <a:pPr lvl="1">
              <a:lnSpc>
                <a:spcPts val="3200"/>
              </a:lnSpc>
            </a:pPr>
            <a:r>
              <a:rPr lang="en-US" dirty="0"/>
              <a:t>Selected Option</a:t>
            </a:r>
          </a:p>
          <a:p>
            <a:pPr lvl="1">
              <a:lnSpc>
                <a:spcPts val="3200"/>
              </a:lnSpc>
            </a:pPr>
            <a:r>
              <a:rPr lang="en-US" dirty="0"/>
              <a:t>Tag Inner Text</a:t>
            </a:r>
          </a:p>
          <a:p>
            <a:pPr lvl="1">
              <a:lnSpc>
                <a:spcPts val="3200"/>
              </a:lnSpc>
            </a:pPr>
            <a:r>
              <a:rPr lang="en-US" dirty="0"/>
              <a:t>Extract Attribute </a:t>
            </a:r>
            <a:r>
              <a:rPr lang="en-US" dirty="0" smtClean="0"/>
              <a:t>Value</a:t>
            </a:r>
          </a:p>
          <a:p>
            <a:pPr lvl="1">
              <a:lnSpc>
                <a:spcPts val="3200"/>
              </a:lnSpc>
            </a:pPr>
            <a:r>
              <a:rPr lang="en-US" dirty="0" smtClean="0"/>
              <a:t>Extract Form Field</a:t>
            </a:r>
          </a:p>
          <a:p>
            <a:pPr lvl="1">
              <a:lnSpc>
                <a:spcPts val="3200"/>
              </a:lnSpc>
            </a:pPr>
            <a:r>
              <a:rPr lang="en-US" dirty="0" smtClean="0"/>
              <a:t>Extract HTTP Header</a:t>
            </a:r>
          </a:p>
          <a:p>
            <a:pPr lvl="1">
              <a:lnSpc>
                <a:spcPts val="3200"/>
              </a:lnSpc>
            </a:pPr>
            <a:r>
              <a:rPr lang="en-US" dirty="0" smtClean="0"/>
              <a:t>Extract Regular Expression</a:t>
            </a:r>
          </a:p>
          <a:p>
            <a:pPr lvl="1">
              <a:lnSpc>
                <a:spcPts val="3200"/>
              </a:lnSpc>
            </a:pPr>
            <a:r>
              <a:rPr lang="en-US" dirty="0" smtClean="0"/>
              <a:t>Extract Text</a:t>
            </a:r>
          </a:p>
          <a:p>
            <a:pPr lvl="1">
              <a:lnSpc>
                <a:spcPts val="3200"/>
              </a:lnSpc>
            </a:pPr>
            <a:r>
              <a:rPr lang="en-US" dirty="0" smtClean="0"/>
              <a:t>Extract Hidden Fields</a:t>
            </a:r>
            <a:endParaRPr lang="en-US" dirty="0"/>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7" name="Picture 6"/>
          <p:cNvPicPr>
            <a:picLocks noChangeAspect="1"/>
          </p:cNvPicPr>
          <p:nvPr/>
        </p:nvPicPr>
        <p:blipFill>
          <a:blip r:embed="rId3"/>
          <a:stretch>
            <a:fillRect/>
          </a:stretch>
        </p:blipFill>
        <p:spPr>
          <a:xfrm>
            <a:off x="4984296" y="1954352"/>
            <a:ext cx="3931104" cy="2704734"/>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3268208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Extraction Rules</a:t>
            </a:r>
            <a:endParaRPr lang="en-US" dirty="0"/>
          </a:p>
        </p:txBody>
      </p:sp>
      <p:sp>
        <p:nvSpPr>
          <p:cNvPr id="3" name="Content Placeholder 2"/>
          <p:cNvSpPr>
            <a:spLocks noGrp="1"/>
          </p:cNvSpPr>
          <p:nvPr>
            <p:ph idx="1"/>
          </p:nvPr>
        </p:nvSpPr>
        <p:spPr/>
        <p:txBody>
          <a:bodyPr/>
          <a:lstStyle/>
          <a:p>
            <a:r>
              <a:rPr lang="en-US" dirty="0"/>
              <a:t>If we need </a:t>
            </a:r>
            <a:r>
              <a:rPr lang="en-US" dirty="0">
                <a:solidFill>
                  <a:schemeClr val="accent5">
                    <a:lumMod val="20000"/>
                    <a:lumOff val="80000"/>
                  </a:schemeClr>
                </a:solidFill>
              </a:rPr>
              <a:t>additional extraction behavior </a:t>
            </a:r>
            <a:r>
              <a:rPr lang="en-US" dirty="0"/>
              <a:t>we</a:t>
            </a:r>
            <a:r>
              <a:rPr lang="en-US" dirty="0" smtClean="0"/>
              <a:t> </a:t>
            </a:r>
            <a:r>
              <a:rPr lang="en-US" dirty="0"/>
              <a:t>can create a custom extraction rule by </a:t>
            </a:r>
            <a:r>
              <a:rPr lang="en-US" dirty="0" smtClean="0"/>
              <a:t>deriving from </a:t>
            </a:r>
            <a:r>
              <a:rPr lang="en-US" dirty="0"/>
              <a:t>the </a:t>
            </a:r>
            <a:r>
              <a:rPr lang="en-US" dirty="0">
                <a:solidFill>
                  <a:schemeClr val="accent5">
                    <a:lumMod val="20000"/>
                    <a:lumOff val="80000"/>
                  </a:schemeClr>
                </a:solidFill>
              </a:rPr>
              <a:t>ExtractionRule</a:t>
            </a:r>
            <a:r>
              <a:rPr lang="en-US" dirty="0"/>
              <a:t> </a:t>
            </a:r>
            <a:r>
              <a:rPr lang="en-US" dirty="0" smtClean="0"/>
              <a:t>class</a:t>
            </a:r>
          </a:p>
          <a:p>
            <a:pPr lvl="1"/>
            <a:r>
              <a:rPr lang="en-US" dirty="0" smtClean="0"/>
              <a:t>Available in </a:t>
            </a:r>
            <a:r>
              <a:rPr lang="en-US" dirty="0" smtClean="0">
                <a:solidFill>
                  <a:schemeClr val="accent5">
                    <a:lumMod val="20000"/>
                    <a:lumOff val="80000"/>
                  </a:schemeClr>
                </a:solidFill>
              </a:rPr>
              <a:t>coded</a:t>
            </a:r>
            <a:r>
              <a:rPr lang="en-US" dirty="0" smtClean="0"/>
              <a:t> </a:t>
            </a:r>
            <a:r>
              <a:rPr lang="en-US" dirty="0"/>
              <a:t>Web Performance </a:t>
            </a:r>
            <a:r>
              <a:rPr lang="en-US" dirty="0" smtClean="0"/>
              <a:t>Tests</a:t>
            </a:r>
          </a:p>
          <a:p>
            <a:r>
              <a:rPr lang="en-US" dirty="0" smtClean="0"/>
              <a:t>We </a:t>
            </a:r>
            <a:r>
              <a:rPr lang="en-US" dirty="0"/>
              <a:t>can add as many rules as we want, but should make sure that the </a:t>
            </a:r>
            <a:r>
              <a:rPr lang="en-US" dirty="0" smtClean="0">
                <a:solidFill>
                  <a:schemeClr val="accent5">
                    <a:lumMod val="20000"/>
                    <a:lumOff val="80000"/>
                  </a:schemeClr>
                </a:solidFill>
              </a:rPr>
              <a:t>Context Parameter </a:t>
            </a:r>
            <a:r>
              <a:rPr lang="en-US" dirty="0">
                <a:solidFill>
                  <a:schemeClr val="accent5">
                    <a:lumMod val="20000"/>
                    <a:lumOff val="80000"/>
                  </a:schemeClr>
                </a:solidFill>
              </a:rPr>
              <a:t>Names</a:t>
            </a:r>
            <a:r>
              <a:rPr lang="en-US" dirty="0"/>
              <a:t> are </a:t>
            </a:r>
            <a:r>
              <a:rPr lang="en-US" dirty="0">
                <a:solidFill>
                  <a:schemeClr val="accent5">
                    <a:lumMod val="20000"/>
                    <a:lumOff val="80000"/>
                  </a:schemeClr>
                </a:solidFill>
              </a:rPr>
              <a:t>unique across the application</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p14="http://schemas.microsoft.com/office/powerpoint/2010/main" val="4105393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Perf. vs. Load – </a:t>
            </a:r>
            <a:br>
              <a:rPr lang="en-US" dirty="0" smtClean="0"/>
            </a:br>
            <a:r>
              <a:rPr lang="en-US" dirty="0" smtClean="0"/>
              <a:t>The Simplest Distinction</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t>Performance </a:t>
            </a:r>
            <a:r>
              <a:rPr lang="en-US" dirty="0" smtClean="0"/>
              <a:t>Testing</a:t>
            </a:r>
          </a:p>
          <a:p>
            <a:pPr lvl="1"/>
            <a:r>
              <a:rPr lang="en-US" dirty="0"/>
              <a:t>H</a:t>
            </a:r>
            <a:r>
              <a:rPr lang="en-US" dirty="0" smtClean="0"/>
              <a:t>ow </a:t>
            </a:r>
            <a:r>
              <a:rPr lang="en-US" dirty="0">
                <a:solidFill>
                  <a:schemeClr val="accent5">
                    <a:lumMod val="20000"/>
                    <a:lumOff val="80000"/>
                  </a:schemeClr>
                </a:solidFill>
              </a:rPr>
              <a:t>fast</a:t>
            </a:r>
            <a:r>
              <a:rPr lang="en-US" dirty="0"/>
              <a:t> is the system</a:t>
            </a:r>
            <a:r>
              <a:rPr lang="en-US" dirty="0" smtClean="0"/>
              <a:t>?</a:t>
            </a:r>
          </a:p>
          <a:p>
            <a:r>
              <a:rPr lang="en-US" dirty="0"/>
              <a:t>Load </a:t>
            </a:r>
            <a:r>
              <a:rPr lang="en-US" dirty="0" smtClean="0"/>
              <a:t>Testing</a:t>
            </a:r>
          </a:p>
          <a:p>
            <a:pPr lvl="1"/>
            <a:r>
              <a:rPr lang="en-US" dirty="0"/>
              <a:t>H</a:t>
            </a:r>
            <a:r>
              <a:rPr lang="en-US" dirty="0" smtClean="0"/>
              <a:t>ow </a:t>
            </a:r>
            <a:r>
              <a:rPr lang="en-US" dirty="0"/>
              <a:t>much </a:t>
            </a:r>
            <a:r>
              <a:rPr lang="en-US" dirty="0" smtClean="0">
                <a:solidFill>
                  <a:schemeClr val="accent5">
                    <a:lumMod val="20000"/>
                    <a:lumOff val="80000"/>
                  </a:schemeClr>
                </a:solidFill>
              </a:rPr>
              <a:t>load </a:t>
            </a:r>
            <a:r>
              <a:rPr lang="en-US" dirty="0" smtClean="0"/>
              <a:t>can </a:t>
            </a:r>
            <a:r>
              <a:rPr lang="en-US" dirty="0"/>
              <a:t>the system process</a:t>
            </a:r>
            <a:r>
              <a:rPr lang="en-US" dirty="0" smtClean="0"/>
              <a:t>?</a:t>
            </a:r>
          </a:p>
          <a:p>
            <a:r>
              <a:rPr lang="en-US" dirty="0" smtClean="0"/>
              <a:t>Stress testing</a:t>
            </a:r>
          </a:p>
          <a:p>
            <a:pPr lvl="1"/>
            <a:r>
              <a:rPr lang="en-US" dirty="0" smtClean="0"/>
              <a:t>Testing with conditions </a:t>
            </a:r>
            <a:r>
              <a:rPr lang="en-US" dirty="0"/>
              <a:t>beyond </a:t>
            </a:r>
            <a:r>
              <a:rPr lang="en-US" dirty="0" smtClean="0"/>
              <a:t>the </a:t>
            </a:r>
            <a:r>
              <a:rPr lang="en-US" smtClean="0"/>
              <a:t>normally expected ones</a:t>
            </a:r>
            <a:endParaRPr lang="en-US" dirty="0"/>
          </a:p>
          <a:p>
            <a:pPr lvl="1"/>
            <a:r>
              <a:rPr lang="en-US" dirty="0" smtClean="0"/>
              <a:t>Under </a:t>
            </a:r>
            <a:r>
              <a:rPr lang="en-US" dirty="0"/>
              <a:t>what conditions </a:t>
            </a:r>
            <a:r>
              <a:rPr lang="en-US" dirty="0" smtClean="0"/>
              <a:t>the system will </a:t>
            </a:r>
            <a:r>
              <a:rPr lang="en-US" dirty="0" smtClean="0">
                <a:solidFill>
                  <a:schemeClr val="accent5">
                    <a:lumMod val="20000"/>
                    <a:lumOff val="80000"/>
                  </a:schemeClr>
                </a:solidFill>
              </a:rPr>
              <a:t>fail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53200" y="1429439"/>
            <a:ext cx="2032000" cy="1524000"/>
          </a:xfrm>
          <a:prstGeom prst="roundRect">
            <a:avLst>
              <a:gd name="adj" fmla="val 6678"/>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66109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t>Most </a:t>
            </a:r>
            <a:r>
              <a:rPr lang="en-US" dirty="0"/>
              <a:t>web applications generate data dynamically and send it via the </a:t>
            </a:r>
            <a:r>
              <a:rPr lang="en-US" dirty="0">
                <a:solidFill>
                  <a:schemeClr val="accent5">
                    <a:lumMod val="20000"/>
                    <a:lumOff val="80000"/>
                  </a:schemeClr>
                </a:solidFill>
              </a:rPr>
              <a:t>Query String Parameter</a:t>
            </a:r>
            <a:r>
              <a:rPr lang="en-US" dirty="0"/>
              <a:t> or </a:t>
            </a:r>
            <a:r>
              <a:rPr lang="en-US" dirty="0">
                <a:solidFill>
                  <a:schemeClr val="accent5">
                    <a:lumMod val="20000"/>
                    <a:lumOff val="80000"/>
                  </a:schemeClr>
                </a:solidFill>
              </a:rPr>
              <a:t>Form Post Parameter </a:t>
            </a:r>
            <a:r>
              <a:rPr lang="en-US" dirty="0"/>
              <a:t>to subsequent </a:t>
            </a:r>
            <a:r>
              <a:rPr lang="en-US" dirty="0" smtClean="0"/>
              <a:t>requests</a:t>
            </a:r>
          </a:p>
          <a:p>
            <a:pPr lvl="1"/>
            <a:r>
              <a:rPr lang="en-US" dirty="0" smtClean="0"/>
              <a:t>E.g., </a:t>
            </a:r>
            <a:r>
              <a:rPr lang="en-US" dirty="0"/>
              <a:t>the current </a:t>
            </a:r>
            <a:r>
              <a:rPr lang="en-US" dirty="0" smtClean="0"/>
              <a:t/>
            </a:r>
            <a:br>
              <a:rPr lang="en-US" dirty="0" smtClean="0"/>
            </a:br>
            <a:r>
              <a:rPr lang="en-US" dirty="0" smtClean="0">
                <a:solidFill>
                  <a:schemeClr val="accent5">
                    <a:lumMod val="20000"/>
                    <a:lumOff val="80000"/>
                  </a:schemeClr>
                </a:solidFill>
              </a:rPr>
              <a:t>user </a:t>
            </a:r>
            <a:r>
              <a:rPr lang="en-US" dirty="0">
                <a:solidFill>
                  <a:schemeClr val="accent5">
                    <a:lumMod val="20000"/>
                    <a:lumOff val="80000"/>
                  </a:schemeClr>
                </a:solidFill>
              </a:rPr>
              <a:t>session </a:t>
            </a:r>
            <a:r>
              <a:rPr lang="en-US" dirty="0" smtClean="0">
                <a:solidFill>
                  <a:schemeClr val="accent5">
                    <a:lumMod val="20000"/>
                    <a:lumOff val="80000"/>
                  </a:schemeClr>
                </a:solidFill>
              </a:rPr>
              <a:t>ID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295400" y="4275909"/>
            <a:ext cx="2590800" cy="2137410"/>
          </a:xfrm>
          <a:prstGeom prst="roundRect">
            <a:avLst>
              <a:gd name="adj" fmla="val 7500"/>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181600" y="2829415"/>
            <a:ext cx="2883222" cy="3575195"/>
          </a:xfrm>
          <a:prstGeom prst="roundRect">
            <a:avLst>
              <a:gd name="adj" fmla="val 5793"/>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1876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Web </a:t>
            </a:r>
            <a:r>
              <a:rPr lang="en-US" dirty="0">
                <a:solidFill>
                  <a:schemeClr val="accent5">
                    <a:lumMod val="20000"/>
                    <a:lumOff val="80000"/>
                  </a:schemeClr>
                </a:solidFill>
              </a:rPr>
              <a:t>Performance Test </a:t>
            </a:r>
            <a:r>
              <a:rPr lang="en-US" dirty="0"/>
              <a:t>can </a:t>
            </a:r>
            <a:r>
              <a:rPr lang="en-US" dirty="0">
                <a:solidFill>
                  <a:schemeClr val="accent5">
                    <a:lumMod val="20000"/>
                    <a:lumOff val="80000"/>
                  </a:schemeClr>
                </a:solidFill>
              </a:rPr>
              <a:t>identify and detect </a:t>
            </a:r>
            <a:r>
              <a:rPr lang="en-US" dirty="0" smtClean="0"/>
              <a:t>dynamic </a:t>
            </a:r>
            <a:r>
              <a:rPr lang="en-US" dirty="0"/>
              <a:t>parameters from the request response and then </a:t>
            </a:r>
            <a:r>
              <a:rPr lang="en-US" dirty="0">
                <a:solidFill>
                  <a:schemeClr val="accent5">
                    <a:lumMod val="20000"/>
                    <a:lumOff val="80000"/>
                  </a:schemeClr>
                </a:solidFill>
              </a:rPr>
              <a:t>bind </a:t>
            </a:r>
            <a:r>
              <a:rPr lang="en-US" dirty="0" smtClean="0">
                <a:solidFill>
                  <a:schemeClr val="accent5">
                    <a:lumMod val="20000"/>
                    <a:lumOff val="80000"/>
                  </a:schemeClr>
                </a:solidFill>
              </a:rPr>
              <a:t>them </a:t>
            </a:r>
            <a:r>
              <a:rPr lang="en-US" dirty="0">
                <a:solidFill>
                  <a:schemeClr val="accent5">
                    <a:lumMod val="20000"/>
                    <a:lumOff val="80000"/>
                  </a:schemeClr>
                </a:solidFill>
              </a:rPr>
              <a:t>to the other </a:t>
            </a:r>
            <a:r>
              <a:rPr lang="en-US" dirty="0" smtClean="0">
                <a:solidFill>
                  <a:schemeClr val="accent5">
                    <a:lumMod val="20000"/>
                    <a:lumOff val="80000"/>
                  </a:schemeClr>
                </a:solidFill>
              </a:rPr>
              <a:t>requests</a:t>
            </a:r>
          </a:p>
          <a:p>
            <a:pPr lvl="1"/>
            <a:r>
              <a:rPr lang="en-US" dirty="0" smtClean="0"/>
              <a:t>Keeps </a:t>
            </a:r>
            <a:r>
              <a:rPr lang="en-US" dirty="0"/>
              <a:t>track of the requests and finds the </a:t>
            </a:r>
            <a:r>
              <a:rPr lang="en-US" dirty="0">
                <a:solidFill>
                  <a:schemeClr val="accent5">
                    <a:lumMod val="20000"/>
                    <a:lumOff val="80000"/>
                  </a:schemeClr>
                </a:solidFill>
              </a:rPr>
              <a:t>hard coded values</a:t>
            </a:r>
            <a:r>
              <a:rPr lang="en-US" dirty="0"/>
              <a:t>, which can be replaced by </a:t>
            </a:r>
            <a:r>
              <a:rPr lang="en-US" dirty="0">
                <a:solidFill>
                  <a:schemeClr val="accent5">
                    <a:lumMod val="20000"/>
                    <a:lumOff val="80000"/>
                  </a:schemeClr>
                </a:solidFill>
              </a:rPr>
              <a:t>dynamic </a:t>
            </a:r>
            <a:r>
              <a:rPr lang="en-US" dirty="0" smtClean="0">
                <a:solidFill>
                  <a:schemeClr val="accent5">
                    <a:lumMod val="20000"/>
                    <a:lumOff val="80000"/>
                  </a:schemeClr>
                </a:solidFill>
              </a:rPr>
              <a:t>parameters</a:t>
            </a:r>
          </a:p>
          <a:p>
            <a:pPr lvl="1"/>
            <a:r>
              <a:rPr lang="en-US" dirty="0" smtClean="0"/>
              <a:t>This </a:t>
            </a:r>
            <a:r>
              <a:rPr lang="en-US" dirty="0"/>
              <a:t>process is also known as </a:t>
            </a:r>
            <a:r>
              <a:rPr lang="en-US" dirty="0">
                <a:solidFill>
                  <a:schemeClr val="accent5">
                    <a:lumMod val="20000"/>
                    <a:lumOff val="80000"/>
                  </a:schemeClr>
                </a:solidFill>
              </a:rPr>
              <a:t>Promoting Dynamic Parameters</a:t>
            </a:r>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268198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Advantages of Dynamic Parameters</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solidFill>
                  <a:schemeClr val="accent5">
                    <a:lumMod val="20000"/>
                    <a:lumOff val="80000"/>
                  </a:schemeClr>
                </a:solidFill>
              </a:rPr>
              <a:t>D</a:t>
            </a:r>
            <a:r>
              <a:rPr lang="en-US" dirty="0" smtClean="0">
                <a:solidFill>
                  <a:schemeClr val="accent5">
                    <a:lumMod val="20000"/>
                    <a:lumOff val="80000"/>
                  </a:schemeClr>
                </a:solidFill>
              </a:rPr>
              <a:t>ifferent values </a:t>
            </a:r>
            <a:r>
              <a:rPr lang="en-US" dirty="0" smtClean="0"/>
              <a:t>can be passed in separate playbacks to </a:t>
            </a:r>
            <a:r>
              <a:rPr lang="en-US" dirty="0"/>
              <a:t>the parameter and </a:t>
            </a:r>
            <a:r>
              <a:rPr lang="en-US" dirty="0" smtClean="0"/>
              <a:t>verify the test</a:t>
            </a:r>
          </a:p>
          <a:p>
            <a:r>
              <a:rPr lang="en-US" dirty="0" smtClean="0"/>
              <a:t>Avoid </a:t>
            </a:r>
            <a:r>
              <a:rPr lang="en-US" dirty="0">
                <a:solidFill>
                  <a:schemeClr val="accent5">
                    <a:lumMod val="20000"/>
                    <a:lumOff val="80000"/>
                  </a:schemeClr>
                </a:solidFill>
              </a:rPr>
              <a:t>playback </a:t>
            </a:r>
            <a:r>
              <a:rPr lang="en-US" dirty="0" smtClean="0">
                <a:solidFill>
                  <a:schemeClr val="accent5">
                    <a:lumMod val="20000"/>
                    <a:lumOff val="80000"/>
                  </a:schemeClr>
                </a:solidFill>
              </a:rPr>
              <a:t>failure</a:t>
            </a:r>
          </a:p>
          <a:p>
            <a:pPr lvl="1"/>
            <a:r>
              <a:rPr lang="en-US" dirty="0" smtClean="0"/>
              <a:t>Due to passing the same </a:t>
            </a:r>
            <a:r>
              <a:rPr lang="en-US" dirty="0"/>
              <a:t>values captured during the recording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886200" y="3733800"/>
            <a:ext cx="3657600" cy="2743200"/>
          </a:xfrm>
          <a:prstGeom prst="roundRect">
            <a:avLst>
              <a:gd name="adj" fmla="val 9524"/>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8556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Rules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a:solidFill>
                  <a:schemeClr val="accent5">
                    <a:lumMod val="20000"/>
                    <a:lumOff val="80000"/>
                  </a:schemeClr>
                </a:solidFill>
              </a:rPr>
              <a:t>Visual Studio </a:t>
            </a:r>
            <a:r>
              <a:rPr lang="en-US" dirty="0" smtClean="0">
                <a:solidFill>
                  <a:schemeClr val="accent5">
                    <a:lumMod val="20000"/>
                    <a:lumOff val="80000"/>
                  </a:schemeClr>
                </a:solidFill>
              </a:rPr>
              <a:t>2012 </a:t>
            </a:r>
            <a:r>
              <a:rPr lang="en-US" dirty="0"/>
              <a:t>provides a set of predefined rules for </a:t>
            </a:r>
            <a:r>
              <a:rPr lang="en-US" dirty="0" smtClean="0"/>
              <a:t>validations:</a:t>
            </a:r>
          </a:p>
          <a:p>
            <a:pPr lvl="1">
              <a:lnSpc>
                <a:spcPct val="100000"/>
              </a:lnSpc>
            </a:pPr>
            <a:r>
              <a:rPr lang="en-US" sz="2400" dirty="0" smtClean="0"/>
              <a:t>Selected Option</a:t>
            </a:r>
          </a:p>
          <a:p>
            <a:pPr lvl="1">
              <a:lnSpc>
                <a:spcPct val="100000"/>
              </a:lnSpc>
            </a:pPr>
            <a:r>
              <a:rPr lang="en-US" sz="2400" dirty="0" smtClean="0"/>
              <a:t>Tag Inner Text</a:t>
            </a:r>
          </a:p>
          <a:p>
            <a:pPr lvl="1">
              <a:lnSpc>
                <a:spcPct val="100000"/>
              </a:lnSpc>
            </a:pPr>
            <a:r>
              <a:rPr lang="en-US" sz="2400" dirty="0" smtClean="0"/>
              <a:t>Response Time Goal</a:t>
            </a:r>
          </a:p>
          <a:p>
            <a:pPr lvl="1">
              <a:lnSpc>
                <a:spcPct val="100000"/>
              </a:lnSpc>
            </a:pPr>
            <a:r>
              <a:rPr lang="en-US" sz="2400" dirty="0" smtClean="0"/>
              <a:t>Form Field</a:t>
            </a:r>
          </a:p>
          <a:p>
            <a:pPr lvl="1">
              <a:lnSpc>
                <a:spcPct val="100000"/>
              </a:lnSpc>
            </a:pPr>
            <a:r>
              <a:rPr lang="en-US" sz="2400" dirty="0" smtClean="0"/>
              <a:t>Find Text</a:t>
            </a:r>
          </a:p>
          <a:p>
            <a:pPr lvl="1">
              <a:lnSpc>
                <a:spcPct val="100000"/>
              </a:lnSpc>
            </a:pPr>
            <a:r>
              <a:rPr lang="en-US" sz="2400" dirty="0" smtClean="0"/>
              <a:t>Maximum Request Time</a:t>
            </a:r>
          </a:p>
          <a:p>
            <a:pPr lvl="1">
              <a:lnSpc>
                <a:spcPct val="100000"/>
              </a:lnSpc>
            </a:pPr>
            <a:r>
              <a:rPr lang="en-US" sz="2400" dirty="0" smtClean="0"/>
              <a:t>Required Attribute Value</a:t>
            </a:r>
          </a:p>
          <a:p>
            <a:pPr lvl="1">
              <a:lnSpc>
                <a:spcPct val="100000"/>
              </a:lnSpc>
            </a:pPr>
            <a:r>
              <a:rPr lang="en-US" sz="2400" dirty="0" smtClean="0"/>
              <a:t>Required Tag</a:t>
            </a:r>
          </a:p>
          <a:p>
            <a:pPr lvl="1">
              <a:lnSpc>
                <a:spcPct val="100000"/>
              </a:lnSpc>
            </a:pPr>
            <a:r>
              <a:rPr lang="en-US" sz="2400" dirty="0" smtClean="0"/>
              <a:t>Response URL</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7" name="Picture 6"/>
          <p:cNvPicPr>
            <a:picLocks noChangeAspect="1"/>
          </p:cNvPicPr>
          <p:nvPr/>
        </p:nvPicPr>
        <p:blipFill>
          <a:blip r:embed="rId3"/>
          <a:stretch>
            <a:fillRect/>
          </a:stretch>
        </p:blipFill>
        <p:spPr>
          <a:xfrm>
            <a:off x="4323669" y="1961530"/>
            <a:ext cx="4395788" cy="3050010"/>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7163186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"Level" Parameter</a:t>
            </a:r>
            <a:endParaRPr lang="en-US" dirty="0"/>
          </a:p>
        </p:txBody>
      </p:sp>
      <p:sp>
        <p:nvSpPr>
          <p:cNvPr id="3" name="Content Placeholder 2"/>
          <p:cNvSpPr>
            <a:spLocks noGrp="1"/>
          </p:cNvSpPr>
          <p:nvPr>
            <p:ph idx="1"/>
          </p:nvPr>
        </p:nvSpPr>
        <p:spPr/>
        <p:txBody>
          <a:bodyPr/>
          <a:lstStyle/>
          <a:p>
            <a:r>
              <a:rPr lang="en-US" dirty="0" smtClean="0"/>
              <a:t>As the number of </a:t>
            </a:r>
            <a:r>
              <a:rPr lang="en-US" dirty="0"/>
              <a:t>validation rules </a:t>
            </a:r>
            <a:r>
              <a:rPr lang="en-US" dirty="0" smtClean="0"/>
              <a:t>grows</a:t>
            </a:r>
            <a:r>
              <a:rPr lang="en-US" dirty="0"/>
              <a:t>, </a:t>
            </a:r>
            <a:r>
              <a:rPr lang="en-US" dirty="0" smtClean="0"/>
              <a:t>the </a:t>
            </a:r>
            <a:r>
              <a:rPr lang="en-US" dirty="0">
                <a:solidFill>
                  <a:schemeClr val="accent5">
                    <a:lumMod val="20000"/>
                    <a:lumOff val="80000"/>
                  </a:schemeClr>
                </a:solidFill>
              </a:rPr>
              <a:t>performance </a:t>
            </a:r>
            <a:r>
              <a:rPr lang="en-US" dirty="0"/>
              <a:t>or the </a:t>
            </a:r>
            <a:r>
              <a:rPr lang="en-US" dirty="0">
                <a:solidFill>
                  <a:schemeClr val="accent5">
                    <a:lumMod val="20000"/>
                    <a:lumOff val="80000"/>
                  </a:schemeClr>
                </a:solidFill>
              </a:rPr>
              <a:t>time taken </a:t>
            </a:r>
            <a:r>
              <a:rPr lang="en-US" dirty="0"/>
              <a:t>for the test will also </a:t>
            </a:r>
            <a:r>
              <a:rPr lang="en-US" dirty="0" smtClean="0"/>
              <a:t>grow</a:t>
            </a:r>
          </a:p>
          <a:p>
            <a:pPr lvl="1"/>
            <a:r>
              <a:rPr lang="en-US" dirty="0" smtClean="0"/>
              <a:t>The </a:t>
            </a:r>
            <a:r>
              <a:rPr lang="en-US" dirty="0">
                <a:solidFill>
                  <a:schemeClr val="accent5">
                    <a:lumMod val="20000"/>
                    <a:lumOff val="80000"/>
                  </a:schemeClr>
                </a:solidFill>
              </a:rPr>
              <a:t>Load Test </a:t>
            </a:r>
            <a:r>
              <a:rPr lang="en-US" dirty="0" smtClean="0">
                <a:solidFill>
                  <a:schemeClr val="accent5">
                    <a:lumMod val="20000"/>
                    <a:lumOff val="80000"/>
                  </a:schemeClr>
                </a:solidFill>
              </a:rPr>
              <a:t>performance </a:t>
            </a:r>
            <a:r>
              <a:rPr lang="en-US" dirty="0" smtClean="0"/>
              <a:t>is </a:t>
            </a:r>
            <a:r>
              <a:rPr lang="en-US" dirty="0"/>
              <a:t>affected directly by the number of validation rules we </a:t>
            </a:r>
            <a:r>
              <a:rPr lang="en-US" dirty="0" smtClean="0"/>
              <a:t>have</a:t>
            </a:r>
            <a:endParaRPr lang="en-US" dirty="0"/>
          </a:p>
          <a:p>
            <a:r>
              <a:rPr lang="en-US" dirty="0"/>
              <a:t>In all the above rule types, we have a special parameter known as the </a:t>
            </a:r>
            <a:r>
              <a:rPr lang="en-US" dirty="0">
                <a:solidFill>
                  <a:schemeClr val="accent5">
                    <a:lumMod val="20000"/>
                    <a:lumOff val="80000"/>
                  </a:schemeClr>
                </a:solidFill>
              </a:rPr>
              <a:t>Level</a:t>
            </a:r>
            <a:r>
              <a:rPr lang="en-US" dirty="0"/>
              <a:t> that </a:t>
            </a:r>
            <a:r>
              <a:rPr lang="en-US" dirty="0" smtClean="0"/>
              <a:t>can be </a:t>
            </a:r>
            <a:r>
              <a:rPr lang="en-US" dirty="0"/>
              <a:t>set to </a:t>
            </a:r>
            <a:r>
              <a:rPr lang="en-US" dirty="0">
                <a:solidFill>
                  <a:schemeClr val="accent5">
                    <a:lumMod val="20000"/>
                    <a:lumOff val="80000"/>
                  </a:schemeClr>
                </a:solidFill>
              </a:rPr>
              <a:t>Low</a:t>
            </a:r>
            <a:r>
              <a:rPr lang="en-US" dirty="0"/>
              <a:t>, </a:t>
            </a:r>
            <a:r>
              <a:rPr lang="en-US" dirty="0">
                <a:solidFill>
                  <a:schemeClr val="accent5">
                    <a:lumMod val="20000"/>
                    <a:lumOff val="80000"/>
                  </a:schemeClr>
                </a:solidFill>
              </a:rPr>
              <a:t>Medium</a:t>
            </a:r>
            <a:r>
              <a:rPr lang="en-US" dirty="0"/>
              <a:t>, or </a:t>
            </a:r>
            <a:r>
              <a:rPr lang="en-US" dirty="0">
                <a:solidFill>
                  <a:schemeClr val="accent5">
                    <a:lumMod val="20000"/>
                    <a:lumOff val="80000"/>
                  </a:schemeClr>
                </a:solidFill>
              </a:rPr>
              <a:t>High</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val="18319956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"Level" </a:t>
            </a:r>
            <a:r>
              <a:rPr lang="en-US" dirty="0" smtClean="0"/>
              <a:t>Parameter (2)</a:t>
            </a:r>
            <a:endParaRPr lang="en-US" dirty="0"/>
          </a:p>
        </p:txBody>
      </p:sp>
      <p:sp>
        <p:nvSpPr>
          <p:cNvPr id="6" name="Content Placeholder 5"/>
          <p:cNvSpPr>
            <a:spLocks noGrp="1"/>
          </p:cNvSpPr>
          <p:nvPr>
            <p:ph idx="1"/>
          </p:nvPr>
        </p:nvSpPr>
        <p:spPr>
          <a:xfrm>
            <a:off x="228600" y="914400"/>
            <a:ext cx="8686800" cy="5638800"/>
          </a:xfrm>
        </p:spPr>
        <p:txBody>
          <a:bodyPr/>
          <a:lstStyle/>
          <a:p>
            <a:pPr>
              <a:lnSpc>
                <a:spcPct val="100000"/>
              </a:lnSpc>
            </a:pPr>
            <a:r>
              <a:rPr lang="en-US" dirty="0"/>
              <a:t>Based on the </a:t>
            </a:r>
            <a:r>
              <a:rPr lang="en-US" dirty="0" smtClean="0">
                <a:solidFill>
                  <a:schemeClr val="accent5">
                    <a:lumMod val="20000"/>
                    <a:lumOff val="80000"/>
                  </a:schemeClr>
                </a:solidFill>
              </a:rPr>
              <a:t>Load </a:t>
            </a:r>
            <a:r>
              <a:rPr lang="en-US" dirty="0">
                <a:solidFill>
                  <a:schemeClr val="accent5">
                    <a:lumMod val="20000"/>
                    <a:lumOff val="80000"/>
                  </a:schemeClr>
                </a:solidFill>
              </a:rPr>
              <a:t>Test property</a:t>
            </a:r>
            <a:r>
              <a:rPr lang="en-US" dirty="0"/>
              <a:t>, the rules with the corresponding </a:t>
            </a:r>
            <a:r>
              <a:rPr lang="en-US" dirty="0" smtClean="0"/>
              <a:t>levels will </a:t>
            </a:r>
            <a:r>
              <a:rPr lang="en-US" dirty="0"/>
              <a:t>get run during the </a:t>
            </a:r>
            <a:r>
              <a:rPr lang="en-US" dirty="0">
                <a:solidFill>
                  <a:schemeClr val="accent5">
                    <a:lumMod val="20000"/>
                    <a:lumOff val="80000"/>
                  </a:schemeClr>
                </a:solidFill>
              </a:rPr>
              <a:t>Load Test</a:t>
            </a:r>
            <a:r>
              <a:rPr lang="en-US" dirty="0"/>
              <a:t>:</a:t>
            </a:r>
          </a:p>
          <a:p>
            <a:pPr lvl="1">
              <a:lnSpc>
                <a:spcPct val="100000"/>
              </a:lnSpc>
            </a:pPr>
            <a:r>
              <a:rPr lang="en-US" sz="2600" dirty="0" smtClean="0">
                <a:solidFill>
                  <a:schemeClr val="accent5">
                    <a:lumMod val="20000"/>
                    <a:lumOff val="80000"/>
                  </a:schemeClr>
                </a:solidFill>
              </a:rPr>
              <a:t>Low</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will be run</a:t>
            </a:r>
          </a:p>
          <a:p>
            <a:pPr lvl="1">
              <a:lnSpc>
                <a:spcPct val="100000"/>
              </a:lnSpc>
            </a:pPr>
            <a:r>
              <a:rPr lang="en-US" sz="2600" dirty="0" smtClean="0">
                <a:solidFill>
                  <a:schemeClr val="accent5">
                    <a:lumMod val="20000"/>
                    <a:lumOff val="80000"/>
                  </a:schemeClr>
                </a:solidFill>
              </a:rPr>
              <a:t>Medium</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and </a:t>
            </a:r>
            <a:r>
              <a:rPr lang="en-US" sz="2600" dirty="0">
                <a:solidFill>
                  <a:schemeClr val="accent5">
                    <a:lumMod val="20000"/>
                    <a:lumOff val="80000"/>
                  </a:schemeClr>
                </a:solidFill>
              </a:rPr>
              <a:t>Medium</a:t>
            </a:r>
            <a:r>
              <a:rPr lang="en-US" sz="2600" dirty="0"/>
              <a:t> will be run</a:t>
            </a:r>
          </a:p>
          <a:p>
            <a:pPr lvl="1">
              <a:lnSpc>
                <a:spcPct val="100000"/>
              </a:lnSpc>
            </a:pPr>
            <a:r>
              <a:rPr lang="en-US" sz="2600" dirty="0" smtClean="0">
                <a:solidFill>
                  <a:schemeClr val="accent5">
                    <a:lumMod val="20000"/>
                    <a:lumOff val="80000"/>
                  </a:schemeClr>
                </a:solidFill>
              </a:rPr>
              <a:t>High</a:t>
            </a:r>
            <a:endParaRPr lang="en-US" sz="2600" dirty="0" smtClean="0"/>
          </a:p>
          <a:p>
            <a:pPr lvl="2">
              <a:lnSpc>
                <a:spcPct val="100000"/>
              </a:lnSpc>
            </a:pPr>
            <a:r>
              <a:rPr lang="en-US" sz="2600" dirty="0" smtClean="0"/>
              <a:t>All </a:t>
            </a:r>
            <a:r>
              <a:rPr lang="en-US" sz="2600" dirty="0"/>
              <a:t>validation rules with level </a:t>
            </a:r>
            <a:r>
              <a:rPr lang="en-US" sz="2600" dirty="0">
                <a:solidFill>
                  <a:schemeClr val="accent5">
                    <a:lumMod val="20000"/>
                    <a:lumOff val="80000"/>
                  </a:schemeClr>
                </a:solidFill>
              </a:rPr>
              <a:t>Low</a:t>
            </a:r>
            <a:r>
              <a:rPr lang="en-US" sz="2600" dirty="0"/>
              <a:t>, </a:t>
            </a:r>
            <a:r>
              <a:rPr lang="en-US" sz="2600" dirty="0">
                <a:solidFill>
                  <a:schemeClr val="accent5">
                    <a:lumMod val="20000"/>
                    <a:lumOff val="80000"/>
                  </a:schemeClr>
                </a:solidFill>
              </a:rPr>
              <a:t>Medium</a:t>
            </a:r>
            <a:r>
              <a:rPr lang="en-US" sz="2600" dirty="0"/>
              <a:t>, and </a:t>
            </a:r>
            <a:r>
              <a:rPr lang="en-US" sz="2600" dirty="0">
                <a:solidFill>
                  <a:schemeClr val="accent5">
                    <a:lumMod val="20000"/>
                    <a:lumOff val="80000"/>
                  </a:schemeClr>
                </a:solidFill>
              </a:rPr>
              <a:t>High</a:t>
            </a:r>
            <a:r>
              <a:rPr lang="en-US" sz="2600" dirty="0"/>
              <a:t> will be run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Content Placeholder 2"/>
          <p:cNvSpPr txBox="1">
            <a:spLocks/>
          </p:cNvSpPr>
          <p:nvPr/>
        </p:nvSpPr>
        <p:spPr>
          <a:xfrm>
            <a:off x="228600" y="1676400"/>
            <a:ext cx="8686800" cy="5029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4017428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Transactions</a:t>
            </a:r>
            <a:r>
              <a:rPr lang="en-US" dirty="0"/>
              <a:t> are a set of operations or round-trips required to </a:t>
            </a:r>
            <a:r>
              <a:rPr lang="en-US" dirty="0" smtClean="0"/>
              <a:t>perform </a:t>
            </a:r>
            <a:r>
              <a:rPr lang="en-US" dirty="0"/>
              <a:t>a </a:t>
            </a:r>
            <a:r>
              <a:rPr lang="en-US" dirty="0" smtClean="0"/>
              <a:t>particular operation</a:t>
            </a:r>
          </a:p>
          <a:p>
            <a:pPr lvl="1"/>
            <a:r>
              <a:rPr lang="en-US" dirty="0"/>
              <a:t>Defining transactions </a:t>
            </a:r>
            <a:r>
              <a:rPr lang="en-US" dirty="0" smtClean="0"/>
              <a:t>is </a:t>
            </a:r>
            <a:r>
              <a:rPr lang="en-US" dirty="0">
                <a:solidFill>
                  <a:schemeClr val="accent5">
                    <a:lumMod val="20000"/>
                    <a:lumOff val="80000"/>
                  </a:schemeClr>
                </a:solidFill>
              </a:rPr>
              <a:t>helpful for analyzing the </a:t>
            </a:r>
            <a:r>
              <a:rPr lang="en-US" dirty="0" smtClean="0">
                <a:solidFill>
                  <a:schemeClr val="accent5">
                    <a:lumMod val="20000"/>
                    <a:lumOff val="80000"/>
                  </a:schemeClr>
                </a:solidFill>
              </a:rPr>
              <a:t>results</a:t>
            </a:r>
            <a:r>
              <a:rPr lang="en-US" dirty="0">
                <a:solidFill>
                  <a:schemeClr val="accent5">
                    <a:lumMod val="20000"/>
                    <a:lumOff val="80000"/>
                  </a:schemeClr>
                </a:solidFill>
              </a:rPr>
              <a:t> </a:t>
            </a:r>
            <a:r>
              <a:rPr lang="en-US" dirty="0" smtClean="0"/>
              <a:t>of web testing</a:t>
            </a:r>
          </a:p>
          <a:p>
            <a:pPr lvl="2"/>
            <a:r>
              <a:rPr lang="en-US" dirty="0" smtClean="0"/>
              <a:t>E.g., </a:t>
            </a:r>
            <a:r>
              <a:rPr lang="en-US" dirty="0" smtClean="0">
                <a:solidFill>
                  <a:schemeClr val="accent5">
                    <a:lumMod val="20000"/>
                    <a:lumOff val="80000"/>
                  </a:schemeClr>
                </a:solidFill>
              </a:rPr>
              <a:t>response time</a:t>
            </a:r>
            <a:r>
              <a:rPr lang="en-US" dirty="0" smtClean="0"/>
              <a:t>, </a:t>
            </a:r>
            <a:r>
              <a:rPr lang="en-US" dirty="0" smtClean="0">
                <a:solidFill>
                  <a:schemeClr val="accent5">
                    <a:lumMod val="20000"/>
                    <a:lumOff val="80000"/>
                  </a:schemeClr>
                </a:solidFill>
              </a:rPr>
              <a:t>response byte</a:t>
            </a:r>
            <a:r>
              <a:rPr lang="en-US" dirty="0"/>
              <a:t>, etc. </a:t>
            </a:r>
            <a:endParaRPr lang="en-US" dirty="0" smtClean="0"/>
          </a:p>
          <a:p>
            <a:pPr lvl="1"/>
            <a:r>
              <a:rPr lang="en-US" dirty="0" smtClean="0"/>
              <a:t>Transactions will </a:t>
            </a:r>
            <a:r>
              <a:rPr lang="en-US" dirty="0"/>
              <a:t>be </a:t>
            </a:r>
            <a:r>
              <a:rPr lang="en-US" dirty="0">
                <a:solidFill>
                  <a:schemeClr val="accent5">
                    <a:lumMod val="20000"/>
                    <a:lumOff val="80000"/>
                  </a:schemeClr>
                </a:solidFill>
              </a:rPr>
              <a:t>displayed for each URL </a:t>
            </a:r>
            <a:r>
              <a:rPr lang="en-US" dirty="0" smtClean="0">
                <a:solidFill>
                  <a:schemeClr val="accent5">
                    <a:lumMod val="20000"/>
                    <a:lumOff val="80000"/>
                  </a:schemeClr>
                </a:solidFill>
              </a:rPr>
              <a:t>separately</a:t>
            </a:r>
          </a:p>
          <a:p>
            <a:pPr lvl="1"/>
            <a:r>
              <a:rPr lang="en-US" dirty="0" smtClean="0"/>
              <a:t>Once defined, </a:t>
            </a:r>
            <a:r>
              <a:rPr lang="en-US" dirty="0"/>
              <a:t>the </a:t>
            </a:r>
            <a:r>
              <a:rPr lang="en-US" dirty="0" smtClean="0">
                <a:solidFill>
                  <a:schemeClr val="accent5">
                    <a:lumMod val="20000"/>
                    <a:lumOff val="80000"/>
                  </a:schemeClr>
                </a:solidFill>
              </a:rPr>
              <a:t>transactions data </a:t>
            </a:r>
            <a:r>
              <a:rPr lang="en-US" dirty="0" smtClean="0"/>
              <a:t>will </a:t>
            </a:r>
            <a:r>
              <a:rPr lang="en-US" dirty="0"/>
              <a:t>be displayed for the </a:t>
            </a:r>
            <a:r>
              <a:rPr lang="en-US" dirty="0">
                <a:solidFill>
                  <a:schemeClr val="accent5">
                    <a:lumMod val="20000"/>
                    <a:lumOff val="80000"/>
                  </a:schemeClr>
                </a:solidFill>
              </a:rPr>
              <a:t>transaction </a:t>
            </a:r>
            <a:r>
              <a:rPr lang="en-US" dirty="0" smtClean="0">
                <a:solidFill>
                  <a:schemeClr val="accent5">
                    <a:lumMod val="20000"/>
                    <a:lumOff val="80000"/>
                  </a:schemeClr>
                </a:solidFill>
              </a:rPr>
              <a:t>level</a:t>
            </a:r>
            <a:endParaRPr lang="en-US" dirty="0">
              <a:solidFill>
                <a:schemeClr val="accent5">
                  <a:lumMod val="20000"/>
                  <a:lumOff val="80000"/>
                </a:schemeClr>
              </a:solidFill>
            </a:endParaRP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29148815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 (2)</a:t>
            </a:r>
            <a:endParaRPr lang="en-US" dirty="0"/>
          </a:p>
        </p:txBody>
      </p:sp>
      <p:sp>
        <p:nvSpPr>
          <p:cNvPr id="3" name="Content Placeholder 2"/>
          <p:cNvSpPr>
            <a:spLocks noGrp="1"/>
          </p:cNvSpPr>
          <p:nvPr>
            <p:ph idx="1"/>
          </p:nvPr>
        </p:nvSpPr>
        <p:spPr/>
        <p:txBody>
          <a:bodyPr/>
          <a:lstStyle/>
          <a:p>
            <a:r>
              <a:rPr lang="en-US" dirty="0" smtClean="0"/>
              <a:t>Grouping </a:t>
            </a:r>
            <a:r>
              <a:rPr lang="en-US" dirty="0"/>
              <a:t>a set of </a:t>
            </a:r>
            <a:r>
              <a:rPr lang="en-US" dirty="0" smtClean="0"/>
              <a:t>activities</a:t>
            </a:r>
          </a:p>
          <a:p>
            <a:pPr lvl="1"/>
            <a:r>
              <a:rPr lang="en-US" dirty="0"/>
              <a:t>We simply need to state the </a:t>
            </a:r>
            <a:r>
              <a:rPr lang="en-US" dirty="0">
                <a:solidFill>
                  <a:schemeClr val="accent5">
                    <a:lumMod val="20000"/>
                    <a:lumOff val="80000"/>
                  </a:schemeClr>
                </a:solidFill>
              </a:rPr>
              <a:t>starting request </a:t>
            </a:r>
            <a:r>
              <a:rPr lang="en-US" dirty="0"/>
              <a:t>and the </a:t>
            </a:r>
            <a:r>
              <a:rPr lang="en-US" dirty="0">
                <a:solidFill>
                  <a:schemeClr val="accent5">
                    <a:lumMod val="20000"/>
                    <a:lumOff val="80000"/>
                  </a:schemeClr>
                </a:solidFill>
              </a:rPr>
              <a:t>ending request </a:t>
            </a:r>
            <a:r>
              <a:rPr lang="en-US" dirty="0"/>
              <a:t>for </a:t>
            </a:r>
            <a:r>
              <a:rPr lang="en-US" dirty="0" smtClean="0"/>
              <a:t>the transaction </a:t>
            </a:r>
          </a:p>
          <a:p>
            <a:pPr lvl="1"/>
            <a:r>
              <a:rPr lang="en-US" dirty="0"/>
              <a:t>A</a:t>
            </a:r>
            <a:r>
              <a:rPr lang="en-US" dirty="0" smtClean="0"/>
              <a:t>ll </a:t>
            </a:r>
            <a:r>
              <a:rPr lang="en-US" dirty="0"/>
              <a:t>the requests in between will be part of the </a:t>
            </a:r>
            <a:r>
              <a:rPr lang="en-US" dirty="0" smtClean="0"/>
              <a:t>transaction, including </a:t>
            </a:r>
            <a:r>
              <a:rPr lang="en-US" dirty="0"/>
              <a:t>these two </a:t>
            </a:r>
            <a:r>
              <a:rPr lang="en-US" dirty="0" smtClean="0"/>
              <a:t>requests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pic>
        <p:nvPicPr>
          <p:cNvPr id="5" name="Picture 4"/>
          <p:cNvPicPr>
            <a:picLocks noChangeAspect="1"/>
          </p:cNvPicPr>
          <p:nvPr/>
        </p:nvPicPr>
        <p:blipFill>
          <a:blip r:embed="rId2"/>
          <a:stretch>
            <a:fillRect/>
          </a:stretch>
        </p:blipFill>
        <p:spPr>
          <a:xfrm>
            <a:off x="2419350" y="4082823"/>
            <a:ext cx="4305300" cy="2219325"/>
          </a:xfrm>
          <a:prstGeom prst="roundRect">
            <a:avLst>
              <a:gd name="adj" fmla="val 8921"/>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571005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Correlation</a:t>
            </a:r>
            <a:r>
              <a:rPr lang="en-US" dirty="0"/>
              <a:t> is </a:t>
            </a:r>
            <a:r>
              <a:rPr lang="en-US" dirty="0" smtClean="0"/>
              <a:t>linking </a:t>
            </a:r>
            <a:r>
              <a:rPr lang="en-US" dirty="0"/>
              <a:t>the response of one web request to the next web </a:t>
            </a:r>
            <a:r>
              <a:rPr lang="en-US" dirty="0" smtClean="0"/>
              <a:t>request</a:t>
            </a:r>
          </a:p>
          <a:p>
            <a:pPr lvl="1"/>
            <a:r>
              <a:rPr lang="en-US" dirty="0" smtClean="0"/>
              <a:t>E.g., </a:t>
            </a:r>
            <a:r>
              <a:rPr lang="en-US" dirty="0" smtClean="0">
                <a:solidFill>
                  <a:schemeClr val="accent5">
                    <a:lumMod val="20000"/>
                    <a:lumOff val="80000"/>
                  </a:schemeClr>
                </a:solidFill>
              </a:rPr>
              <a:t>extracting</a:t>
            </a:r>
            <a:r>
              <a:rPr lang="en-US" dirty="0" smtClean="0"/>
              <a:t>, </a:t>
            </a:r>
            <a:r>
              <a:rPr lang="en-US" dirty="0" smtClean="0">
                <a:solidFill>
                  <a:schemeClr val="accent5">
                    <a:lumMod val="20000"/>
                    <a:lumOff val="80000"/>
                  </a:schemeClr>
                </a:solidFill>
              </a:rPr>
              <a:t>saving </a:t>
            </a:r>
            <a:r>
              <a:rPr lang="en-US" dirty="0" smtClean="0"/>
              <a:t>and </a:t>
            </a:r>
            <a:r>
              <a:rPr lang="en-US" dirty="0" smtClean="0">
                <a:solidFill>
                  <a:schemeClr val="accent5">
                    <a:lumMod val="20000"/>
                    <a:lumOff val="80000"/>
                  </a:schemeClr>
                </a:solidFill>
              </a:rPr>
              <a:t>passing SID </a:t>
            </a:r>
            <a:r>
              <a:rPr lang="en-US" dirty="0">
                <a:solidFill>
                  <a:schemeClr val="accent5">
                    <a:lumMod val="20000"/>
                    <a:lumOff val="80000"/>
                  </a:schemeClr>
                </a:solidFill>
              </a:rPr>
              <a:t>values </a:t>
            </a:r>
            <a:r>
              <a:rPr lang="en-US" dirty="0" smtClean="0"/>
              <a:t>(as </a:t>
            </a:r>
            <a:r>
              <a:rPr lang="en-US" dirty="0" smtClean="0">
                <a:solidFill>
                  <a:schemeClr val="accent5">
                    <a:lumMod val="20000"/>
                    <a:lumOff val="80000"/>
                  </a:schemeClr>
                </a:solidFill>
              </a:rPr>
              <a:t>context parameters</a:t>
            </a:r>
            <a:r>
              <a:rPr lang="en-US" dirty="0" smtClean="0"/>
              <a:t>) for tracking web sessions</a:t>
            </a:r>
            <a:endParaRPr lang="en-US" dirty="0"/>
          </a:p>
          <a:p>
            <a:pPr lvl="2"/>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724400" y="3657600"/>
            <a:ext cx="3810000" cy="2705100"/>
          </a:xfrm>
          <a:prstGeom prst="roundRect">
            <a:avLst>
              <a:gd name="adj" fmla="val 8921"/>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376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Parameterization</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Parameterization</a:t>
            </a:r>
            <a:r>
              <a:rPr lang="en-US" dirty="0" smtClean="0"/>
              <a:t> is used </a:t>
            </a:r>
            <a:r>
              <a:rPr lang="en-US" dirty="0"/>
              <a:t>f</a:t>
            </a:r>
            <a:r>
              <a:rPr lang="en-US" dirty="0" smtClean="0"/>
              <a:t>or </a:t>
            </a:r>
            <a:r>
              <a:rPr lang="en-US" dirty="0"/>
              <a:t>passing multiple values to the parameters</a:t>
            </a:r>
            <a:endParaRPr lang="en-US" dirty="0" smtClean="0"/>
          </a:p>
          <a:p>
            <a:pPr lvl="1"/>
            <a:r>
              <a:rPr lang="en-US" dirty="0" smtClean="0"/>
              <a:t>In </a:t>
            </a:r>
            <a:r>
              <a:rPr lang="en-US" dirty="0"/>
              <a:t>test environment the input value will differ depends on the </a:t>
            </a:r>
            <a:r>
              <a:rPr lang="en-US" dirty="0">
                <a:solidFill>
                  <a:schemeClr val="accent5">
                    <a:lumMod val="20000"/>
                    <a:lumOff val="80000"/>
                  </a:schemeClr>
                </a:solidFill>
              </a:rPr>
              <a:t>positive testing, negative testing, boundary testing</a:t>
            </a:r>
            <a:r>
              <a:rPr lang="en-US" dirty="0"/>
              <a:t>, etc. </a:t>
            </a:r>
            <a:endParaRPr lang="en-US" dirty="0" smtClean="0"/>
          </a:p>
          <a:p>
            <a:pPr lvl="1"/>
            <a:r>
              <a:rPr lang="en-US" dirty="0" smtClean="0"/>
              <a:t>Values are picked from a </a:t>
            </a:r>
            <a:r>
              <a:rPr lang="en-US" dirty="0" smtClean="0">
                <a:solidFill>
                  <a:schemeClr val="accent5">
                    <a:lumMod val="20000"/>
                    <a:lumOff val="80000"/>
                  </a:schemeClr>
                </a:solidFill>
              </a:rPr>
              <a:t>data source</a:t>
            </a:r>
          </a:p>
          <a:p>
            <a:pPr lvl="2"/>
            <a:r>
              <a:rPr lang="en-US" dirty="0" smtClean="0"/>
              <a:t>Data source </a:t>
            </a:r>
            <a:r>
              <a:rPr lang="en-US" dirty="0"/>
              <a:t>can be a Database like </a:t>
            </a:r>
            <a:r>
              <a:rPr lang="en-US" dirty="0" smtClean="0">
                <a:solidFill>
                  <a:schemeClr val="accent5">
                    <a:lumMod val="20000"/>
                    <a:lumOff val="80000"/>
                  </a:schemeClr>
                </a:solidFill>
              </a:rPr>
              <a:t>SQL</a:t>
            </a:r>
            <a:r>
              <a:rPr lang="en-US" dirty="0" smtClean="0"/>
              <a:t> </a:t>
            </a:r>
            <a:r>
              <a:rPr lang="en-US" dirty="0">
                <a:solidFill>
                  <a:schemeClr val="accent5">
                    <a:lumMod val="20000"/>
                    <a:lumOff val="80000"/>
                  </a:schemeClr>
                </a:solidFill>
              </a:rPr>
              <a:t>Server</a:t>
            </a:r>
            <a:r>
              <a:rPr lang="en-US" dirty="0"/>
              <a:t>, </a:t>
            </a:r>
            <a:r>
              <a:rPr lang="en-US" dirty="0">
                <a:solidFill>
                  <a:schemeClr val="accent5">
                    <a:lumMod val="20000"/>
                    <a:lumOff val="80000"/>
                  </a:schemeClr>
                </a:solidFill>
              </a:rPr>
              <a:t>Oracle</a:t>
            </a:r>
            <a:r>
              <a:rPr lang="en-US" dirty="0"/>
              <a:t> and </a:t>
            </a:r>
            <a:r>
              <a:rPr lang="en-US" dirty="0">
                <a:solidFill>
                  <a:schemeClr val="accent5">
                    <a:lumMod val="20000"/>
                    <a:lumOff val="80000"/>
                  </a:schemeClr>
                </a:solidFill>
              </a:rPr>
              <a:t>Excel</a:t>
            </a:r>
            <a:r>
              <a:rPr lang="en-US" dirty="0"/>
              <a:t>, or data can be fetched from </a:t>
            </a:r>
            <a:r>
              <a:rPr lang="en-US" dirty="0">
                <a:solidFill>
                  <a:schemeClr val="accent5">
                    <a:lumMod val="20000"/>
                    <a:lumOff val="80000"/>
                  </a:schemeClr>
                </a:solidFill>
              </a:rPr>
              <a:t>CSV</a:t>
            </a:r>
            <a:r>
              <a:rPr lang="en-US" dirty="0"/>
              <a:t> or </a:t>
            </a:r>
            <a:r>
              <a:rPr lang="en-US" dirty="0">
                <a:solidFill>
                  <a:schemeClr val="accent5">
                    <a:lumMod val="20000"/>
                    <a:lumOff val="80000"/>
                  </a:schemeClr>
                </a:solidFill>
              </a:rPr>
              <a:t>XML files</a:t>
            </a:r>
            <a:r>
              <a:rPr lang="en-US" dirty="0"/>
              <a:t> too</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Tree>
    <p:extLst>
      <p:ext uri="{BB962C8B-B14F-4D97-AF65-F5344CB8AC3E}">
        <p14:creationId xmlns:p14="http://schemas.microsoft.com/office/powerpoint/2010/main" val="41327749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(1)</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Performance Testing</a:t>
            </a:r>
            <a:r>
              <a:rPr lang="en-US" dirty="0" smtClean="0"/>
              <a:t>?</a:t>
            </a:r>
          </a:p>
          <a:p>
            <a:pPr lvl="1"/>
            <a:r>
              <a:rPr lang="en-US" dirty="0" smtClean="0"/>
              <a:t>Determines or validates the </a:t>
            </a:r>
            <a:r>
              <a:rPr lang="en-US" dirty="0" smtClean="0">
                <a:solidFill>
                  <a:schemeClr val="accent5">
                    <a:lumMod val="20000"/>
                    <a:lumOff val="80000"/>
                  </a:schemeClr>
                </a:solidFill>
              </a:rPr>
              <a:t>speed</a:t>
            </a:r>
            <a:r>
              <a:rPr lang="en-US" dirty="0" smtClean="0"/>
              <a:t>, </a:t>
            </a:r>
            <a:r>
              <a:rPr lang="en-US" dirty="0" smtClean="0">
                <a:solidFill>
                  <a:schemeClr val="accent5">
                    <a:lumMod val="20000"/>
                    <a:lumOff val="80000"/>
                  </a:schemeClr>
                </a:solidFill>
              </a:rPr>
              <a:t>scalability</a:t>
            </a:r>
            <a:r>
              <a:rPr lang="en-US" dirty="0" smtClean="0"/>
              <a:t>, and/or </a:t>
            </a:r>
            <a:r>
              <a:rPr lang="en-US" dirty="0" smtClean="0">
                <a:solidFill>
                  <a:schemeClr val="accent5">
                    <a:lumMod val="20000"/>
                    <a:lumOff val="80000"/>
                  </a:schemeClr>
                </a:solidFill>
              </a:rPr>
              <a:t>stability</a:t>
            </a:r>
            <a:r>
              <a:rPr lang="en-US" dirty="0"/>
              <a:t> characteristics of the system</a:t>
            </a:r>
          </a:p>
          <a:p>
            <a:pPr lvl="2"/>
            <a:r>
              <a:rPr lang="en-US" dirty="0" smtClean="0"/>
              <a:t>Provides </a:t>
            </a:r>
            <a:r>
              <a:rPr lang="en-US" dirty="0"/>
              <a:t>stakeholders with information about the quality of the product or service under test </a:t>
            </a:r>
            <a:endParaRPr lang="en-US" dirty="0" smtClean="0"/>
          </a:p>
          <a:p>
            <a:pPr lvl="1"/>
            <a:r>
              <a:rPr lang="en-US" dirty="0" smtClean="0"/>
              <a:t>It </a:t>
            </a:r>
            <a:r>
              <a:rPr lang="en-US" dirty="0"/>
              <a:t>is also the </a:t>
            </a:r>
            <a:r>
              <a:rPr lang="en-US" dirty="0">
                <a:solidFill>
                  <a:schemeClr val="accent5">
                    <a:lumMod val="20000"/>
                    <a:lumOff val="80000"/>
                  </a:schemeClr>
                </a:solidFill>
              </a:rPr>
              <a:t>superset</a:t>
            </a:r>
            <a:r>
              <a:rPr lang="en-US" dirty="0"/>
              <a:t> of other classes of performance-related </a:t>
            </a:r>
            <a:r>
              <a:rPr lang="en-US" dirty="0" smtClean="0"/>
              <a:t>testing</a:t>
            </a:r>
          </a:p>
          <a:p>
            <a:pPr lvl="2"/>
            <a:r>
              <a:rPr lang="en-US" dirty="0"/>
              <a:t>S</a:t>
            </a:r>
            <a:r>
              <a:rPr lang="en-US" dirty="0" smtClean="0"/>
              <a:t>uch </a:t>
            </a:r>
            <a:r>
              <a:rPr lang="en-US" dirty="0"/>
              <a:t>as </a:t>
            </a:r>
            <a:r>
              <a:rPr lang="en-US" dirty="0">
                <a:solidFill>
                  <a:schemeClr val="accent5">
                    <a:lumMod val="20000"/>
                    <a:lumOff val="80000"/>
                  </a:schemeClr>
                </a:solidFill>
              </a:rPr>
              <a:t>load </a:t>
            </a:r>
            <a:r>
              <a:rPr lang="en-US" dirty="0"/>
              <a:t>and </a:t>
            </a:r>
            <a:r>
              <a:rPr lang="en-US" dirty="0">
                <a:solidFill>
                  <a:schemeClr val="accent5">
                    <a:lumMod val="20000"/>
                    <a:lumOff val="80000"/>
                  </a:schemeClr>
                </a:solidFill>
              </a:rPr>
              <a:t>stress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0012467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a:t>
            </a:r>
            <a:r>
              <a:rPr lang="en-US" dirty="0" smtClean="0"/>
              <a:t>Parameters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Context parameters</a:t>
            </a:r>
          </a:p>
          <a:p>
            <a:pPr lvl="1">
              <a:lnSpc>
                <a:spcPct val="100000"/>
              </a:lnSpc>
            </a:pPr>
            <a:r>
              <a:rPr lang="en-US" dirty="0" smtClean="0"/>
              <a:t>Used like </a:t>
            </a:r>
            <a:r>
              <a:rPr lang="en-US" dirty="0" smtClean="0">
                <a:solidFill>
                  <a:schemeClr val="accent5">
                    <a:lumMod val="20000"/>
                    <a:lumOff val="80000"/>
                  </a:schemeClr>
                </a:solidFill>
              </a:rPr>
              <a:t>global variables</a:t>
            </a:r>
          </a:p>
          <a:p>
            <a:pPr lvl="1">
              <a:lnSpc>
                <a:spcPct val="100000"/>
              </a:lnSpc>
            </a:pPr>
            <a:r>
              <a:rPr lang="en-US" dirty="0"/>
              <a:t>If you want to refer one parameter across all URLs, declare the same as </a:t>
            </a:r>
            <a:r>
              <a:rPr lang="en-US" dirty="0" smtClean="0">
                <a:solidFill>
                  <a:schemeClr val="accent5">
                    <a:lumMod val="20000"/>
                    <a:lumOff val="80000"/>
                  </a:schemeClr>
                </a:solidFill>
              </a:rPr>
              <a:t>context parameter</a:t>
            </a:r>
          </a:p>
          <a:p>
            <a:pPr lvl="1">
              <a:lnSpc>
                <a:spcPct val="100000"/>
              </a:lnSpc>
            </a:pPr>
            <a:r>
              <a:rPr lang="en-US" dirty="0"/>
              <a:t>S</a:t>
            </a:r>
            <a:r>
              <a:rPr lang="en-US" dirty="0" smtClean="0"/>
              <a:t>hould be referred inside </a:t>
            </a:r>
            <a:r>
              <a:rPr lang="en-US" dirty="0" smtClean="0">
                <a:solidFill>
                  <a:schemeClr val="accent5">
                    <a:lumMod val="20000"/>
                    <a:lumOff val="80000"/>
                  </a:schemeClr>
                </a:solidFill>
              </a:rPr>
              <a:t>double curly brackets </a:t>
            </a:r>
          </a:p>
          <a:p>
            <a:pPr lvl="2">
              <a:lnSpc>
                <a:spcPct val="100000"/>
              </a:lnSpc>
            </a:pPr>
            <a:r>
              <a:rPr lang="en-US" dirty="0" smtClean="0"/>
              <a:t>E.g., </a:t>
            </a:r>
            <a:r>
              <a:rPr lang="en-US" dirty="0" smtClean="0">
                <a:solidFill>
                  <a:schemeClr val="accent5">
                    <a:lumMod val="20000"/>
                    <a:lumOff val="80000"/>
                  </a:schemeClr>
                </a:solidFill>
              </a:rPr>
              <a:t>{{Webserver}} </a:t>
            </a:r>
          </a:p>
          <a:p>
            <a:pPr lvl="1">
              <a:lnSpc>
                <a:spcPct val="100000"/>
              </a:lnSpc>
            </a:pPr>
            <a:r>
              <a:rPr lang="en-US" dirty="0" smtClean="0"/>
              <a:t>All the URLs should be modified using </a:t>
            </a:r>
            <a:r>
              <a:rPr lang="en-US" dirty="0" smtClean="0">
                <a:solidFill>
                  <a:schemeClr val="accent5">
                    <a:lumMod val="20000"/>
                    <a:lumOff val="80000"/>
                  </a:schemeClr>
                </a:solidFill>
              </a:rPr>
              <a:t>the same context parameter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pic>
        <p:nvPicPr>
          <p:cNvPr id="2050" name="Picture 2" descr="C:\Users\ogeorgiev\Desktop\Context Parameter.PN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4713514" y="5317666"/>
            <a:ext cx="3537857" cy="1139370"/>
          </a:xfrm>
          <a:prstGeom prst="roundRect">
            <a:avLst>
              <a:gd name="adj" fmla="val 13108"/>
            </a:avLst>
          </a:prstGeom>
          <a:noFill/>
          <a:effectLst>
            <a:glow rad="101600">
              <a:schemeClr val="tx1">
                <a:alpha val="40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8461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en-US" dirty="0"/>
              <a:t>Debug/Running Web Performance Test</a:t>
            </a:r>
          </a:p>
        </p:txBody>
      </p:sp>
      <p:sp>
        <p:nvSpPr>
          <p:cNvPr id="3" name="Content Placeholder 2"/>
          <p:cNvSpPr>
            <a:spLocks noGrp="1"/>
          </p:cNvSpPr>
          <p:nvPr>
            <p:ph idx="1"/>
          </p:nvPr>
        </p:nvSpPr>
        <p:spPr>
          <a:xfrm>
            <a:off x="228600" y="1219200"/>
            <a:ext cx="8686800" cy="5486400"/>
          </a:xfrm>
        </p:spPr>
        <p:txBody>
          <a:bodyPr/>
          <a:lstStyle/>
          <a:p>
            <a:r>
              <a:rPr lang="en-US" dirty="0" smtClean="0"/>
              <a:t>After finishing a test, we </a:t>
            </a:r>
            <a:r>
              <a:rPr lang="en-US" dirty="0"/>
              <a:t>can </a:t>
            </a:r>
            <a:r>
              <a:rPr lang="en-US" dirty="0">
                <a:solidFill>
                  <a:schemeClr val="accent5">
                    <a:lumMod val="20000"/>
                    <a:lumOff val="80000"/>
                  </a:schemeClr>
                </a:solidFill>
              </a:rPr>
              <a:t>verify</a:t>
            </a:r>
            <a:r>
              <a:rPr lang="en-US" dirty="0"/>
              <a:t> </a:t>
            </a:r>
            <a:r>
              <a:rPr lang="en-US" dirty="0" smtClean="0"/>
              <a:t>it by running </a:t>
            </a:r>
            <a:r>
              <a:rPr lang="en-US" dirty="0"/>
              <a:t>it once to </a:t>
            </a:r>
            <a:r>
              <a:rPr lang="en-US" dirty="0">
                <a:solidFill>
                  <a:schemeClr val="accent5">
                    <a:lumMod val="20000"/>
                    <a:lumOff val="80000"/>
                  </a:schemeClr>
                </a:solidFill>
              </a:rPr>
              <a:t>make sure it is working fine </a:t>
            </a:r>
            <a:r>
              <a:rPr lang="en-US" dirty="0"/>
              <a:t>without any </a:t>
            </a:r>
            <a:r>
              <a:rPr lang="en-US" dirty="0" smtClean="0"/>
              <a:t>errors</a:t>
            </a:r>
          </a:p>
          <a:p>
            <a:pPr lvl="1"/>
            <a:r>
              <a:rPr lang="en-US" dirty="0" smtClean="0"/>
              <a:t>There </a:t>
            </a:r>
            <a:r>
              <a:rPr lang="en-US" dirty="0"/>
              <a:t>are </a:t>
            </a:r>
            <a:r>
              <a:rPr lang="en-US" dirty="0" smtClean="0"/>
              <a:t>different </a:t>
            </a:r>
            <a:r>
              <a:rPr lang="en-US" dirty="0" smtClean="0">
                <a:solidFill>
                  <a:schemeClr val="accent5">
                    <a:lumMod val="20000"/>
                    <a:lumOff val="80000"/>
                  </a:schemeClr>
                </a:solidFill>
              </a:rPr>
              <a:t>configuration </a:t>
            </a:r>
            <a:r>
              <a:rPr lang="en-US" dirty="0">
                <a:solidFill>
                  <a:schemeClr val="accent5">
                    <a:lumMod val="20000"/>
                    <a:lumOff val="80000"/>
                  </a:schemeClr>
                </a:solidFill>
              </a:rPr>
              <a:t>files </a:t>
            </a:r>
            <a:r>
              <a:rPr lang="en-US" dirty="0"/>
              <a:t>such as </a:t>
            </a:r>
            <a:r>
              <a:rPr lang="en-US" dirty="0">
                <a:solidFill>
                  <a:schemeClr val="accent5">
                    <a:lumMod val="20000"/>
                    <a:lumOff val="80000"/>
                  </a:schemeClr>
                </a:solidFill>
              </a:rPr>
              <a:t>.</a:t>
            </a:r>
            <a:r>
              <a:rPr lang="en-US" dirty="0" smtClean="0">
                <a:solidFill>
                  <a:schemeClr val="accent5">
                    <a:lumMod val="20000"/>
                    <a:lumOff val="80000"/>
                  </a:schemeClr>
                </a:solidFill>
              </a:rPr>
              <a:t>vsmdi</a:t>
            </a:r>
            <a:r>
              <a:rPr lang="en-US" dirty="0" smtClean="0"/>
              <a:t> and </a:t>
            </a:r>
            <a:r>
              <a:rPr lang="en-US" dirty="0">
                <a:solidFill>
                  <a:schemeClr val="accent5">
                    <a:lumMod val="20000"/>
                    <a:lumOff val="80000"/>
                  </a:schemeClr>
                </a:solidFill>
              </a:rPr>
              <a:t>.</a:t>
            </a:r>
            <a:r>
              <a:rPr lang="en-US" dirty="0" smtClean="0">
                <a:solidFill>
                  <a:schemeClr val="accent5">
                    <a:lumMod val="20000"/>
                    <a:lumOff val="80000"/>
                  </a:schemeClr>
                </a:solidFill>
              </a:rPr>
              <a:t>testsettings</a:t>
            </a:r>
            <a:endParaRPr lang="en-US" dirty="0" smtClean="0"/>
          </a:p>
          <a:p>
            <a:pPr lvl="2"/>
            <a:r>
              <a:rPr lang="en-US" dirty="0" smtClean="0"/>
              <a:t>They support </a:t>
            </a:r>
            <a:r>
              <a:rPr lang="en-US" dirty="0"/>
              <a:t>the </a:t>
            </a:r>
            <a:r>
              <a:rPr lang="en-US" dirty="0">
                <a:solidFill>
                  <a:schemeClr val="accent5">
                    <a:lumMod val="20000"/>
                    <a:lumOff val="80000"/>
                  </a:schemeClr>
                </a:solidFill>
              </a:rPr>
              <a:t>running</a:t>
            </a:r>
            <a:r>
              <a:rPr lang="en-US" dirty="0"/>
              <a:t> </a:t>
            </a:r>
            <a:r>
              <a:rPr lang="en-US" dirty="0" smtClean="0"/>
              <a:t>and </a:t>
            </a:r>
            <a:r>
              <a:rPr lang="en-US" dirty="0" smtClean="0">
                <a:solidFill>
                  <a:schemeClr val="accent5">
                    <a:lumMod val="20000"/>
                    <a:lumOff val="80000"/>
                  </a:schemeClr>
                </a:solidFill>
              </a:rPr>
              <a:t>debugging</a:t>
            </a:r>
            <a:r>
              <a:rPr lang="en-US" dirty="0" smtClean="0"/>
              <a:t> </a:t>
            </a:r>
            <a:r>
              <a:rPr lang="en-US" dirty="0"/>
              <a:t>of the Web Performance </a:t>
            </a:r>
            <a:r>
              <a:rPr lang="en-US" dirty="0" smtClean="0"/>
              <a:t>Test</a:t>
            </a:r>
          </a:p>
          <a:p>
            <a:pPr lvl="2"/>
            <a:r>
              <a:rPr lang="en-US" dirty="0" smtClean="0"/>
              <a:t>These </a:t>
            </a:r>
            <a:r>
              <a:rPr lang="en-US" dirty="0"/>
              <a:t>files are </a:t>
            </a:r>
            <a:r>
              <a:rPr lang="en-US" dirty="0">
                <a:solidFill>
                  <a:schemeClr val="accent5">
                    <a:lumMod val="20000"/>
                    <a:lumOff val="80000"/>
                  </a:schemeClr>
                </a:solidFill>
              </a:rPr>
              <a:t>created automatically </a:t>
            </a:r>
            <a:r>
              <a:rPr lang="en-US" dirty="0" smtClean="0"/>
              <a:t>when we </a:t>
            </a:r>
            <a:r>
              <a:rPr lang="en-US" dirty="0"/>
              <a:t>create a new test </a:t>
            </a:r>
            <a:r>
              <a:rPr lang="en-US" dirty="0" smtClean="0"/>
              <a:t>project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spTree>
    <p:extLst>
      <p:ext uri="{BB962C8B-B14F-4D97-AF65-F5344CB8AC3E}">
        <p14:creationId xmlns:p14="http://schemas.microsoft.com/office/powerpoint/2010/main" val="27294801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a:t>
            </a:r>
          </a:p>
        </p:txBody>
      </p:sp>
      <p:sp>
        <p:nvSpPr>
          <p:cNvPr id="3" name="Content Placeholder 2"/>
          <p:cNvSpPr>
            <a:spLocks noGrp="1"/>
          </p:cNvSpPr>
          <p:nvPr>
            <p:ph idx="1"/>
          </p:nvPr>
        </p:nvSpPr>
        <p:spPr/>
        <p:txBody>
          <a:bodyPr/>
          <a:lstStyle/>
          <a:p>
            <a:pPr>
              <a:lnSpc>
                <a:spcPct val="100000"/>
              </a:lnSpc>
            </a:pPr>
            <a:r>
              <a:rPr lang="en-US" dirty="0"/>
              <a:t>There are three different </a:t>
            </a:r>
            <a:r>
              <a:rPr lang="en-US" dirty="0">
                <a:solidFill>
                  <a:schemeClr val="accent5">
                    <a:lumMod val="20000"/>
                    <a:lumOff val="80000"/>
                  </a:schemeClr>
                </a:solidFill>
              </a:rPr>
              <a:t>methods of test </a:t>
            </a:r>
            <a:r>
              <a:rPr lang="en-US" dirty="0" smtClean="0">
                <a:solidFill>
                  <a:schemeClr val="accent5">
                    <a:lumMod val="20000"/>
                    <a:lumOff val="80000"/>
                  </a:schemeClr>
                </a:solidFill>
              </a:rPr>
              <a:t>execution</a:t>
            </a:r>
            <a:endParaRPr lang="bg-BG" dirty="0" smtClean="0">
              <a:solidFill>
                <a:schemeClr val="accent5">
                  <a:lumMod val="20000"/>
                  <a:lumOff val="80000"/>
                </a:schemeClr>
              </a:solidFill>
            </a:endParaRPr>
          </a:p>
          <a:p>
            <a:pPr lvl="1">
              <a:lnSpc>
                <a:spcPct val="100000"/>
              </a:lnSpc>
            </a:pPr>
            <a:r>
              <a:rPr lang="en-US" dirty="0">
                <a:solidFill>
                  <a:schemeClr val="accent5">
                    <a:lumMod val="20000"/>
                    <a:lumOff val="80000"/>
                  </a:schemeClr>
                </a:solidFill>
              </a:rPr>
              <a:t>Local </a:t>
            </a:r>
            <a:r>
              <a:rPr lang="en-US" dirty="0" smtClean="0">
                <a:solidFill>
                  <a:schemeClr val="accent5">
                    <a:lumMod val="20000"/>
                    <a:lumOff val="80000"/>
                  </a:schemeClr>
                </a:solidFill>
              </a:rPr>
              <a:t>execution</a:t>
            </a:r>
            <a:endParaRPr lang="bg-BG" dirty="0"/>
          </a:p>
          <a:p>
            <a:pPr lvl="2">
              <a:lnSpc>
                <a:spcPct val="100000"/>
              </a:lnSpc>
            </a:pPr>
            <a:r>
              <a:rPr lang="en-US" dirty="0" smtClean="0"/>
              <a:t>Run the </a:t>
            </a:r>
            <a:r>
              <a:rPr lang="en-US" dirty="0"/>
              <a:t>test </a:t>
            </a:r>
            <a:r>
              <a:rPr lang="en-US" dirty="0">
                <a:solidFill>
                  <a:schemeClr val="accent5">
                    <a:lumMod val="20000"/>
                    <a:lumOff val="80000"/>
                  </a:schemeClr>
                </a:solidFill>
              </a:rPr>
              <a:t>locally</a:t>
            </a:r>
            <a:r>
              <a:rPr lang="en-US" dirty="0"/>
              <a:t> and collect the test </a:t>
            </a:r>
            <a:r>
              <a:rPr lang="en-US" dirty="0" smtClean="0"/>
              <a:t>execution</a:t>
            </a:r>
            <a:r>
              <a:rPr lang="bg-BG" dirty="0" smtClean="0"/>
              <a:t> </a:t>
            </a:r>
            <a:r>
              <a:rPr lang="en-US" dirty="0" smtClean="0"/>
              <a:t>data </a:t>
            </a:r>
            <a:r>
              <a:rPr lang="en-US" dirty="0">
                <a:solidFill>
                  <a:schemeClr val="accent5">
                    <a:lumMod val="20000"/>
                    <a:lumOff val="80000"/>
                  </a:schemeClr>
                </a:solidFill>
              </a:rPr>
              <a:t>locally</a:t>
            </a:r>
          </a:p>
          <a:p>
            <a:pPr lvl="1">
              <a:lnSpc>
                <a:spcPct val="100000"/>
              </a:lnSpc>
            </a:pPr>
            <a:r>
              <a:rPr lang="en-US" dirty="0" smtClean="0">
                <a:solidFill>
                  <a:schemeClr val="accent5">
                    <a:lumMod val="20000"/>
                    <a:lumOff val="80000"/>
                  </a:schemeClr>
                </a:solidFill>
              </a:rPr>
              <a:t>Local execution </a:t>
            </a:r>
            <a:r>
              <a:rPr lang="en-US" dirty="0">
                <a:solidFill>
                  <a:schemeClr val="accent5">
                    <a:lumMod val="20000"/>
                    <a:lumOff val="80000"/>
                  </a:schemeClr>
                </a:solidFill>
              </a:rPr>
              <a:t>with remote </a:t>
            </a:r>
            <a:r>
              <a:rPr lang="en-US" dirty="0" smtClean="0">
                <a:solidFill>
                  <a:schemeClr val="accent5">
                    <a:lumMod val="20000"/>
                    <a:lumOff val="80000"/>
                  </a:schemeClr>
                </a:solidFill>
              </a:rPr>
              <a:t>collection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locally</a:t>
            </a:r>
            <a:r>
              <a:rPr lang="en-US" dirty="0"/>
              <a:t> </a:t>
            </a:r>
            <a:r>
              <a:rPr lang="en-US" dirty="0" smtClean="0"/>
              <a:t>and</a:t>
            </a:r>
            <a:r>
              <a:rPr lang="bg-BG" dirty="0" smtClean="0"/>
              <a:t> </a:t>
            </a:r>
            <a:r>
              <a:rPr lang="en-US" dirty="0" smtClean="0"/>
              <a:t>collect </a:t>
            </a:r>
            <a:r>
              <a:rPr lang="en-US" dirty="0"/>
              <a:t>the data </a:t>
            </a:r>
            <a:r>
              <a:rPr lang="en-US" dirty="0">
                <a:solidFill>
                  <a:schemeClr val="accent5">
                    <a:lumMod val="20000"/>
                    <a:lumOff val="80000"/>
                  </a:schemeClr>
                </a:solidFill>
              </a:rPr>
              <a:t>remotely</a:t>
            </a:r>
          </a:p>
          <a:p>
            <a:pPr lvl="1">
              <a:lnSpc>
                <a:spcPct val="100000"/>
              </a:lnSpc>
            </a:pPr>
            <a:r>
              <a:rPr lang="en-US" dirty="0" smtClean="0">
                <a:solidFill>
                  <a:schemeClr val="accent5">
                    <a:lumMod val="20000"/>
                    <a:lumOff val="80000"/>
                  </a:schemeClr>
                </a:solidFill>
              </a:rPr>
              <a:t>Remote execution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remotely</a:t>
            </a:r>
            <a:r>
              <a:rPr lang="en-US" dirty="0"/>
              <a:t> and collect </a:t>
            </a:r>
            <a:r>
              <a:rPr lang="en-US" dirty="0" smtClean="0"/>
              <a:t>the</a:t>
            </a:r>
            <a:r>
              <a:rPr lang="bg-BG" dirty="0" smtClean="0"/>
              <a:t> </a:t>
            </a:r>
            <a:r>
              <a:rPr lang="en-US" dirty="0" smtClean="0"/>
              <a:t>data </a:t>
            </a:r>
            <a:r>
              <a:rPr lang="en-US" dirty="0">
                <a:solidFill>
                  <a:schemeClr val="accent5">
                    <a:lumMod val="20000"/>
                    <a:lumOff val="80000"/>
                  </a:schemeClr>
                </a:solidFill>
              </a:rPr>
              <a:t>remotely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30133278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Settings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447800"/>
            <a:ext cx="5931953" cy="4353288"/>
          </a:xfrm>
          <a:prstGeom prst="roundRect">
            <a:avLst>
              <a:gd name="adj" fmla="val 3775"/>
            </a:avLst>
          </a:prstGeom>
          <a:effectLst>
            <a:glow rad="101600">
              <a:schemeClr val="tx1">
                <a:alpha val="40000"/>
              </a:schemeClr>
            </a:glow>
            <a:softEdge rad="12700"/>
          </a:effectLst>
        </p:spPr>
      </p:pic>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6" name="Subtitle 2"/>
          <p:cNvSpPr txBox="1">
            <a:spLocks/>
          </p:cNvSpPr>
          <p:nvPr/>
        </p:nvSpPr>
        <p:spPr>
          <a:xfrm>
            <a:off x="7010400" y="1905000"/>
            <a:ext cx="1752600" cy="1219200"/>
          </a:xfrm>
          <a:prstGeom prst="rect">
            <a:avLst/>
          </a:prstGeom>
        </p:spPr>
        <p:txBody>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gn="ctr">
              <a:buNone/>
            </a:pPr>
            <a:r>
              <a:rPr lang="en-US" dirty="0" smtClean="0"/>
              <a:t>Quick Demo</a:t>
            </a:r>
            <a:endParaRPr lang="en-US" dirty="0"/>
          </a:p>
        </p:txBody>
      </p:sp>
    </p:spTree>
    <p:extLst>
      <p:ext uri="{BB962C8B-B14F-4D97-AF65-F5344CB8AC3E}">
        <p14:creationId xmlns:p14="http://schemas.microsoft.com/office/powerpoint/2010/main" val="11716054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160" y="1325880"/>
            <a:ext cx="7924800" cy="685800"/>
          </a:xfrm>
        </p:spPr>
        <p:txBody>
          <a:bodyPr/>
          <a:lstStyle/>
          <a:p>
            <a:r>
              <a:rPr lang="en-US" dirty="0"/>
              <a:t>Load Testing </a:t>
            </a:r>
            <a:br>
              <a:rPr lang="en-US" dirty="0"/>
            </a:br>
            <a:r>
              <a:rPr lang="en-US" dirty="0"/>
              <a:t>Using Visual Studio </a:t>
            </a:r>
            <a:r>
              <a:rPr lang="en-US" dirty="0" smtClean="0"/>
              <a:t>2012</a:t>
            </a:r>
            <a:endParaRPr lang="en-US" dirty="0"/>
          </a:p>
        </p:txBody>
      </p:sp>
      <p:pic>
        <p:nvPicPr>
          <p:cNvPr id="3" name="Picture 2"/>
          <p:cNvPicPr>
            <a:picLocks noChangeAspect="1"/>
          </p:cNvPicPr>
          <p:nvPr/>
        </p:nvPicPr>
        <p:blipFill>
          <a:blip r:embed="rId3"/>
          <a:stretch>
            <a:fillRect/>
          </a:stretch>
        </p:blipFill>
        <p:spPr>
          <a:xfrm>
            <a:off x="2409825" y="3538537"/>
            <a:ext cx="4324350" cy="1914525"/>
          </a:xfrm>
          <a:prstGeom prst="roundRect">
            <a:avLst>
              <a:gd name="adj" fmla="val 6818"/>
            </a:avLst>
          </a:prstGeom>
          <a:noFill/>
          <a:effectLst>
            <a:glow rad="101600">
              <a:schemeClr val="tx1">
                <a:alpha val="40000"/>
              </a:schemeClr>
            </a:glow>
            <a:softEdge rad="12700"/>
          </a:effectLst>
        </p:spPr>
      </p:pic>
    </p:spTree>
    <p:extLst>
      <p:ext uri="{BB962C8B-B14F-4D97-AF65-F5344CB8AC3E}">
        <p14:creationId xmlns:p14="http://schemas.microsoft.com/office/powerpoint/2010/main" val="3533172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 Wizard</a:t>
            </a:r>
          </a:p>
        </p:txBody>
      </p:sp>
      <p:sp>
        <p:nvSpPr>
          <p:cNvPr id="3" name="Content Placeholder 2"/>
          <p:cNvSpPr>
            <a:spLocks noGrp="1"/>
          </p:cNvSpPr>
          <p:nvPr>
            <p:ph idx="1"/>
          </p:nvPr>
        </p:nvSpPr>
        <p:spPr/>
        <p:txBody>
          <a:bodyPr/>
          <a:lstStyle/>
          <a:p>
            <a:r>
              <a:rPr lang="en-US" dirty="0"/>
              <a:t>Load Tests are created using the </a:t>
            </a:r>
            <a:r>
              <a:rPr lang="en-US" dirty="0">
                <a:solidFill>
                  <a:schemeClr val="accent5">
                    <a:lumMod val="20000"/>
                    <a:lumOff val="80000"/>
                  </a:schemeClr>
                </a:solidFill>
              </a:rPr>
              <a:t>Visual Studio Load Test </a:t>
            </a:r>
            <a:r>
              <a:rPr lang="en-US" dirty="0" smtClean="0">
                <a:solidFill>
                  <a:schemeClr val="accent5">
                    <a:lumMod val="20000"/>
                    <a:lumOff val="80000"/>
                  </a:schemeClr>
                </a:solidFill>
              </a:rPr>
              <a:t>Wizard</a:t>
            </a:r>
          </a:p>
          <a:p>
            <a:pPr lvl="1"/>
            <a:r>
              <a:rPr lang="en-US" dirty="0" smtClean="0"/>
              <a:t>A test project should be created first</a:t>
            </a:r>
          </a:p>
          <a:p>
            <a:pPr lvl="1"/>
            <a:r>
              <a:rPr lang="en-US" dirty="0"/>
              <a:t>T</a:t>
            </a:r>
            <a:r>
              <a:rPr lang="en-US" dirty="0" smtClean="0"/>
              <a:t>hen the </a:t>
            </a:r>
            <a:r>
              <a:rPr lang="en-US" dirty="0"/>
              <a:t>new Load </a:t>
            </a:r>
            <a:r>
              <a:rPr lang="en-US" dirty="0" smtClean="0"/>
              <a:t>Test is added </a:t>
            </a:r>
          </a:p>
          <a:p>
            <a:pPr lvl="2"/>
            <a:r>
              <a:rPr lang="en-US" dirty="0" smtClean="0"/>
              <a:t>This opens </a:t>
            </a:r>
            <a:r>
              <a:rPr lang="en-US" dirty="0"/>
              <a:t>the wizard </a:t>
            </a:r>
            <a:r>
              <a:rPr lang="en-US" dirty="0" smtClean="0"/>
              <a:t/>
            </a:r>
            <a:br>
              <a:rPr lang="en-US" dirty="0" smtClean="0"/>
            </a:br>
            <a:r>
              <a:rPr lang="en-US" dirty="0" smtClean="0"/>
              <a:t>and </a:t>
            </a:r>
            <a:r>
              <a:rPr lang="en-US" dirty="0"/>
              <a:t>guides </a:t>
            </a:r>
            <a:r>
              <a:rPr lang="en-US" dirty="0" smtClean="0"/>
              <a:t>us </a:t>
            </a:r>
            <a:r>
              <a:rPr lang="en-US" dirty="0"/>
              <a:t>to create </a:t>
            </a:r>
            <a:r>
              <a:rPr lang="en-US" dirty="0" smtClean="0"/>
              <a:t/>
            </a:r>
            <a:br>
              <a:rPr lang="en-US" dirty="0" smtClean="0"/>
            </a:br>
            <a:r>
              <a:rPr lang="en-US" dirty="0" smtClean="0"/>
              <a:t>the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2759968"/>
            <a:ext cx="3352799" cy="3793232"/>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11053939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a </a:t>
            </a:r>
            <a:r>
              <a:rPr lang="en-US" dirty="0" smtClean="0"/>
              <a:t>Scenario</a:t>
            </a:r>
            <a:endParaRPr lang="en-US" dirty="0"/>
          </a:p>
        </p:txBody>
      </p:sp>
      <p:sp>
        <p:nvSpPr>
          <p:cNvPr id="3" name="Content Placeholder 2"/>
          <p:cNvSpPr>
            <a:spLocks noGrp="1"/>
          </p:cNvSpPr>
          <p:nvPr>
            <p:ph idx="1"/>
          </p:nvPr>
        </p:nvSpPr>
        <p:spPr>
          <a:xfrm>
            <a:off x="228600" y="990600"/>
            <a:ext cx="8686800" cy="1066800"/>
          </a:xfrm>
        </p:spPr>
        <p:txBody>
          <a:bodyPr/>
          <a:lstStyle/>
          <a:p>
            <a:r>
              <a:rPr lang="en-US" dirty="0">
                <a:solidFill>
                  <a:schemeClr val="accent5">
                    <a:lumMod val="20000"/>
                    <a:lumOff val="80000"/>
                  </a:schemeClr>
                </a:solidFill>
              </a:rPr>
              <a:t>Scenarios</a:t>
            </a:r>
            <a:r>
              <a:rPr lang="en-US" dirty="0"/>
              <a:t> are used for simulating actual user </a:t>
            </a:r>
            <a:r>
              <a:rPr lang="en-US" dirty="0" smtClean="0"/>
              <a:t>tests with predefined parameters: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
        <p:nvSpPr>
          <p:cNvPr id="6" name="Content Placeholder 2"/>
          <p:cNvSpPr txBox="1">
            <a:spLocks/>
          </p:cNvSpPr>
          <p:nvPr/>
        </p:nvSpPr>
        <p:spPr>
          <a:xfrm>
            <a:off x="228600" y="2133600"/>
            <a:ext cx="8686800" cy="1981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spcBef>
                <a:spcPts val="400"/>
              </a:spcBef>
              <a:spcAft>
                <a:spcPts val="400"/>
              </a:spcAft>
            </a:pPr>
            <a:r>
              <a:rPr lang="en-US" dirty="0" smtClean="0">
                <a:solidFill>
                  <a:srgbClr val="CCFF66">
                    <a:lumMod val="40000"/>
                    <a:lumOff val="60000"/>
                  </a:srgbClr>
                </a:solidFill>
              </a:rPr>
              <a:t>Think Time</a:t>
            </a:r>
          </a:p>
          <a:p>
            <a:pPr lvl="1">
              <a:lnSpc>
                <a:spcPct val="100000"/>
              </a:lnSpc>
              <a:spcBef>
                <a:spcPts val="400"/>
              </a:spcBef>
              <a:spcAft>
                <a:spcPts val="400"/>
              </a:spcAft>
            </a:pPr>
            <a:r>
              <a:rPr lang="en-US" dirty="0" smtClean="0">
                <a:solidFill>
                  <a:srgbClr val="CCFF66">
                    <a:lumMod val="40000"/>
                    <a:lumOff val="60000"/>
                  </a:srgbClr>
                </a:solidFill>
              </a:rPr>
              <a:t>Load Pattern</a:t>
            </a:r>
          </a:p>
          <a:p>
            <a:pPr lvl="1">
              <a:lnSpc>
                <a:spcPct val="100000"/>
              </a:lnSpc>
              <a:spcBef>
                <a:spcPts val="400"/>
              </a:spcBef>
              <a:spcAft>
                <a:spcPts val="400"/>
              </a:spcAft>
            </a:pPr>
            <a:r>
              <a:rPr lang="en-US" dirty="0" smtClean="0">
                <a:solidFill>
                  <a:srgbClr val="CCFF66">
                    <a:lumMod val="40000"/>
                    <a:lumOff val="60000"/>
                  </a:srgbClr>
                </a:solidFill>
              </a:rPr>
              <a:t>Test Mix model</a:t>
            </a:r>
          </a:p>
          <a:p>
            <a:pPr lvl="1">
              <a:lnSpc>
                <a:spcPct val="100000"/>
              </a:lnSpc>
              <a:spcBef>
                <a:spcPts val="400"/>
              </a:spcBef>
              <a:spcAft>
                <a:spcPts val="400"/>
              </a:spcAft>
            </a:pPr>
            <a:r>
              <a:rPr lang="en-US" dirty="0" smtClean="0">
                <a:solidFill>
                  <a:srgbClr val="CCFF66">
                    <a:lumMod val="40000"/>
                    <a:lumOff val="60000"/>
                  </a:srgbClr>
                </a:solidFill>
              </a:rPr>
              <a:t>Test Mix</a:t>
            </a:r>
          </a:p>
          <a:p>
            <a:pPr lvl="1">
              <a:lnSpc>
                <a:spcPct val="100000"/>
              </a:lnSpc>
              <a:spcBef>
                <a:spcPts val="400"/>
              </a:spcBef>
              <a:spcAft>
                <a:spcPts val="400"/>
              </a:spcAft>
            </a:pPr>
            <a:r>
              <a:rPr lang="en-US" dirty="0" smtClean="0">
                <a:solidFill>
                  <a:srgbClr val="CCFF66">
                    <a:lumMod val="40000"/>
                    <a:lumOff val="60000"/>
                  </a:srgbClr>
                </a:solidFill>
              </a:rPr>
              <a:t>Network Mix</a:t>
            </a:r>
          </a:p>
          <a:p>
            <a:pPr lvl="1">
              <a:lnSpc>
                <a:spcPct val="100000"/>
              </a:lnSpc>
              <a:spcBef>
                <a:spcPts val="400"/>
              </a:spcBef>
              <a:spcAft>
                <a:spcPts val="400"/>
              </a:spcAft>
            </a:pPr>
            <a:r>
              <a:rPr lang="en-US" dirty="0" smtClean="0">
                <a:solidFill>
                  <a:srgbClr val="CCFF66">
                    <a:lumMod val="40000"/>
                    <a:lumOff val="60000"/>
                  </a:srgbClr>
                </a:solidFill>
              </a:rPr>
              <a:t>Browser Mix</a:t>
            </a:r>
          </a:p>
        </p:txBody>
      </p:sp>
      <p:pic>
        <p:nvPicPr>
          <p:cNvPr id="7" name="Picture 6"/>
          <p:cNvPicPr>
            <a:picLocks noChangeAspect="1"/>
          </p:cNvPicPr>
          <p:nvPr/>
        </p:nvPicPr>
        <p:blipFill>
          <a:blip r:embed="rId2"/>
          <a:stretch>
            <a:fillRect/>
          </a:stretch>
        </p:blipFill>
        <p:spPr>
          <a:xfrm>
            <a:off x="2489087" y="4059963"/>
            <a:ext cx="4165827" cy="2548075"/>
          </a:xfrm>
          <a:prstGeom prst="roundRect">
            <a:avLst>
              <a:gd name="adj" fmla="val 6344"/>
            </a:avLst>
          </a:prstGeom>
          <a:noFill/>
          <a:effectLst>
            <a:glow rad="101600">
              <a:schemeClr val="tx1">
                <a:alpha val="60000"/>
              </a:schemeClr>
            </a:glow>
          </a:effectLst>
        </p:spPr>
      </p:pic>
    </p:spTree>
    <p:extLst>
      <p:ext uri="{BB962C8B-B14F-4D97-AF65-F5344CB8AC3E}">
        <p14:creationId xmlns:p14="http://schemas.microsoft.com/office/powerpoint/2010/main" val="396051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Load Tests</a:t>
            </a:r>
          </a:p>
        </p:txBody>
      </p:sp>
      <p:sp>
        <p:nvSpPr>
          <p:cNvPr id="3" name="Content Placeholder 2"/>
          <p:cNvSpPr>
            <a:spLocks noGrp="1"/>
          </p:cNvSpPr>
          <p:nvPr>
            <p:ph idx="1"/>
          </p:nvPr>
        </p:nvSpPr>
        <p:spPr/>
        <p:txBody>
          <a:bodyPr/>
          <a:lstStyle/>
          <a:p>
            <a:r>
              <a:rPr lang="en-US" dirty="0"/>
              <a:t>The load can contain one or more scenarios for </a:t>
            </a:r>
            <a:r>
              <a:rPr lang="en-US" dirty="0" smtClean="0"/>
              <a:t>testing</a:t>
            </a:r>
          </a:p>
          <a:p>
            <a:pPr lvl="1"/>
            <a:r>
              <a:rPr lang="en-US" dirty="0" smtClean="0"/>
              <a:t>The </a:t>
            </a:r>
            <a:r>
              <a:rPr lang="en-US" dirty="0"/>
              <a:t>scenarios can be edited </a:t>
            </a:r>
            <a:r>
              <a:rPr lang="en-US" dirty="0" smtClean="0"/>
              <a:t>any </a:t>
            </a:r>
            <a:r>
              <a:rPr lang="en-US" dirty="0"/>
              <a:t>time during the design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pic>
        <p:nvPicPr>
          <p:cNvPr id="5" name="Picture 4"/>
          <p:cNvPicPr>
            <a:picLocks noChangeAspect="1"/>
          </p:cNvPicPr>
          <p:nvPr/>
        </p:nvPicPr>
        <p:blipFill>
          <a:blip r:embed="rId2"/>
          <a:stretch>
            <a:fillRect/>
          </a:stretch>
        </p:blipFill>
        <p:spPr>
          <a:xfrm>
            <a:off x="2705100" y="3173326"/>
            <a:ext cx="3733800" cy="3267075"/>
          </a:xfrm>
          <a:prstGeom prst="roundRect">
            <a:avLst>
              <a:gd name="adj" fmla="val 5864"/>
            </a:avLst>
          </a:prstGeom>
          <a:noFill/>
          <a:effectLst>
            <a:glow rad="101600">
              <a:schemeClr val="tx1">
                <a:alpha val="60000"/>
              </a:schemeClr>
            </a:glow>
          </a:effectLst>
        </p:spPr>
      </p:pic>
    </p:spTree>
    <p:extLst>
      <p:ext uri="{BB962C8B-B14F-4D97-AF65-F5344CB8AC3E}">
        <p14:creationId xmlns:p14="http://schemas.microsoft.com/office/powerpoint/2010/main" val="20606582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a Load </a:t>
            </a:r>
            <a:r>
              <a:rPr lang="en-US" dirty="0"/>
              <a:t>Test</a:t>
            </a:r>
          </a:p>
        </p:txBody>
      </p:sp>
      <p:sp>
        <p:nvSpPr>
          <p:cNvPr id="3" name="Content Placeholder 2"/>
          <p:cNvSpPr>
            <a:spLocks noGrp="1"/>
          </p:cNvSpPr>
          <p:nvPr>
            <p:ph idx="1"/>
          </p:nvPr>
        </p:nvSpPr>
        <p:spPr/>
        <p:txBody>
          <a:bodyPr/>
          <a:lstStyle/>
          <a:p>
            <a:r>
              <a:rPr lang="en-US" dirty="0"/>
              <a:t>Load Tests are run like any other test in Visual </a:t>
            </a:r>
            <a:r>
              <a:rPr lang="en-US" dirty="0" smtClean="0"/>
              <a:t>Studio</a:t>
            </a:r>
          </a:p>
          <a:p>
            <a:r>
              <a:rPr lang="en-US" dirty="0" smtClean="0"/>
              <a:t>Visual </a:t>
            </a:r>
            <a:r>
              <a:rPr lang="en-US" dirty="0"/>
              <a:t>Studio also provides </a:t>
            </a:r>
            <a:r>
              <a:rPr lang="en-US" dirty="0" smtClean="0"/>
              <a:t>multiple </a:t>
            </a:r>
            <a:r>
              <a:rPr lang="en-US" dirty="0">
                <a:solidFill>
                  <a:schemeClr val="accent5">
                    <a:lumMod val="20000"/>
                    <a:lumOff val="80000"/>
                  </a:schemeClr>
                </a:solidFill>
              </a:rPr>
              <a:t>options</a:t>
            </a:r>
            <a:r>
              <a:rPr lang="en-US" dirty="0"/>
              <a:t> for running the Load Test</a:t>
            </a:r>
            <a:r>
              <a:rPr lang="en-US" dirty="0" smtClean="0"/>
              <a:t>:</a:t>
            </a:r>
          </a:p>
          <a:p>
            <a:pPr lvl="1"/>
            <a:r>
              <a:rPr lang="en-US" dirty="0"/>
              <a:t>Test </a:t>
            </a:r>
            <a:r>
              <a:rPr lang="en-US" dirty="0" smtClean="0"/>
              <a:t>View window</a:t>
            </a:r>
          </a:p>
          <a:p>
            <a:pPr lvl="1"/>
            <a:r>
              <a:rPr lang="en-US" dirty="0" smtClean="0"/>
              <a:t>Test </a:t>
            </a:r>
            <a:r>
              <a:rPr lang="en-US" dirty="0"/>
              <a:t>List </a:t>
            </a:r>
            <a:r>
              <a:rPr lang="en-US" dirty="0" smtClean="0"/>
              <a:t>Editor</a:t>
            </a:r>
          </a:p>
          <a:p>
            <a:pPr lvl="1"/>
            <a:r>
              <a:rPr lang="en-US" dirty="0" smtClean="0"/>
              <a:t>Inbuilt </a:t>
            </a:r>
            <a:r>
              <a:rPr lang="en-US" dirty="0"/>
              <a:t>run option in the Load Test editor </a:t>
            </a:r>
            <a:r>
              <a:rPr lang="en-US" dirty="0" smtClean="0"/>
              <a:t>toolbar</a:t>
            </a:r>
          </a:p>
          <a:p>
            <a:pPr lvl="1"/>
            <a:r>
              <a:rPr lang="en-US" dirty="0" smtClean="0"/>
              <a:t>Command </a:t>
            </a:r>
            <a:r>
              <a:rPr lang="en-US" dirty="0"/>
              <a:t>line command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Tree>
    <p:extLst>
      <p:ext uri="{BB962C8B-B14F-4D97-AF65-F5344CB8AC3E}">
        <p14:creationId xmlns:p14="http://schemas.microsoft.com/office/powerpoint/2010/main" val="2157668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Test Results</a:t>
            </a:r>
            <a:endParaRPr lang="en-US" dirty="0"/>
          </a:p>
        </p:txBody>
      </p:sp>
      <p:sp>
        <p:nvSpPr>
          <p:cNvPr id="3" name="Content Placeholder 2"/>
          <p:cNvSpPr>
            <a:spLocks noGrp="1"/>
          </p:cNvSpPr>
          <p:nvPr>
            <p:ph idx="1"/>
          </p:nvPr>
        </p:nvSpPr>
        <p:spPr/>
        <p:txBody>
          <a:bodyPr/>
          <a:lstStyle/>
          <a:p>
            <a:r>
              <a:rPr lang="en-US" dirty="0"/>
              <a:t>All </a:t>
            </a:r>
            <a:r>
              <a:rPr lang="en-US" dirty="0" smtClean="0"/>
              <a:t>test results </a:t>
            </a:r>
            <a:r>
              <a:rPr lang="en-US" dirty="0"/>
              <a:t>get stored in the results repository </a:t>
            </a:r>
            <a:r>
              <a:rPr lang="en-US" dirty="0" smtClean="0"/>
              <a:t>store</a:t>
            </a:r>
            <a:endParaRPr lang="en-US" dirty="0"/>
          </a:p>
          <a:p>
            <a:r>
              <a:rPr lang="en-US" dirty="0"/>
              <a:t>There are different ways to see the test </a:t>
            </a:r>
            <a:r>
              <a:rPr lang="en-US" dirty="0" smtClean="0"/>
              <a:t>results:</a:t>
            </a:r>
          </a:p>
          <a:p>
            <a:pPr lvl="1"/>
            <a:r>
              <a:rPr lang="en-US" dirty="0"/>
              <a:t>Graphical </a:t>
            </a:r>
            <a:r>
              <a:rPr lang="en-US" dirty="0" smtClean="0"/>
              <a:t>view</a:t>
            </a:r>
          </a:p>
          <a:p>
            <a:pPr lvl="1"/>
            <a:r>
              <a:rPr lang="en-US" dirty="0"/>
              <a:t>Summary </a:t>
            </a:r>
            <a:r>
              <a:rPr lang="en-US" dirty="0" smtClean="0"/>
              <a:t>view</a:t>
            </a:r>
          </a:p>
          <a:p>
            <a:pPr lvl="1"/>
            <a:r>
              <a:rPr lang="en-US" dirty="0"/>
              <a:t>Table </a:t>
            </a:r>
            <a:r>
              <a:rPr lang="en-US" dirty="0" smtClean="0"/>
              <a:t>view</a:t>
            </a:r>
          </a:p>
          <a:p>
            <a:pPr lvl="1"/>
            <a:r>
              <a:rPr lang="en-US" dirty="0"/>
              <a:t>Details view</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pic>
        <p:nvPicPr>
          <p:cNvPr id="2050" name="Picture 2" descr="http://blogs.msdn.com/cfs-file.ashx/__key/communityserver-blogs-components-weblogfiles/00-00-00-45-92-metablogapi/5164.image_5F00_08ECC67C.png"/>
          <p:cNvPicPr>
            <a:picLocks noChangeAspect="1" noChangeArrowheads="1"/>
          </p:cNvPicPr>
          <p:nvPr/>
        </p:nvPicPr>
        <p:blipFill rotWithShape="1">
          <a:blip r:embed="rId2">
            <a:extLst>
              <a:ext uri="{28A0092B-C50C-407E-A947-70E740481C1C}">
                <a14:useLocalDpi xmlns:a14="http://schemas.microsoft.com/office/drawing/2010/main" val="0"/>
              </a:ext>
            </a:extLst>
          </a:blip>
          <a:srcRect l="18433"/>
          <a:stretch/>
        </p:blipFill>
        <p:spPr bwMode="auto">
          <a:xfrm>
            <a:off x="4430485" y="3114958"/>
            <a:ext cx="3581400" cy="2915727"/>
          </a:xfrm>
          <a:prstGeom prst="roundRect">
            <a:avLst>
              <a:gd name="adj" fmla="val 730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67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goal of performance testing </a:t>
            </a:r>
            <a:r>
              <a:rPr lang="en-US" dirty="0"/>
              <a:t>is not to find </a:t>
            </a:r>
            <a:r>
              <a:rPr lang="en-US" dirty="0" smtClean="0"/>
              <a:t>bugs, but to:</a:t>
            </a:r>
          </a:p>
          <a:p>
            <a:pPr lvl="1"/>
            <a:r>
              <a:rPr lang="en-US" dirty="0" smtClean="0"/>
              <a:t>Eliminate bottlenecks</a:t>
            </a:r>
          </a:p>
          <a:p>
            <a:pPr lvl="1"/>
            <a:r>
              <a:rPr lang="en-US" dirty="0" smtClean="0"/>
              <a:t>Establish </a:t>
            </a:r>
            <a:r>
              <a:rPr lang="en-US" dirty="0"/>
              <a:t>a baseline for future regression </a:t>
            </a:r>
            <a:r>
              <a:rPr lang="en-US" dirty="0" smtClean="0"/>
              <a:t>testing</a:t>
            </a:r>
          </a:p>
          <a:p>
            <a:pPr lvl="1"/>
            <a:r>
              <a:rPr lang="en-US" dirty="0" smtClean="0"/>
              <a:t>Determine </a:t>
            </a:r>
            <a:r>
              <a:rPr lang="en-US" dirty="0"/>
              <a:t>compliance with performance goals and requirements</a:t>
            </a:r>
            <a:endParaRPr lang="en-US" dirty="0" smtClean="0"/>
          </a:p>
          <a:p>
            <a:r>
              <a:rPr lang="en-US" dirty="0" smtClean="0"/>
              <a:t>Usually performed over a </a:t>
            </a:r>
            <a:br>
              <a:rPr lang="en-US" dirty="0" smtClean="0"/>
            </a:br>
            <a:r>
              <a:rPr lang="en-US" dirty="0" smtClean="0"/>
              <a:t>software that is already </a:t>
            </a:r>
            <a:br>
              <a:rPr lang="en-US" dirty="0" smtClean="0"/>
            </a:br>
            <a:r>
              <a:rPr lang="en-US" dirty="0" smtClean="0">
                <a:solidFill>
                  <a:schemeClr val="accent5">
                    <a:lumMod val="20000"/>
                    <a:lumOff val="80000"/>
                  </a:schemeClr>
                </a:solidFill>
              </a:rPr>
              <a:t>stable enough</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8400" y="4952082"/>
            <a:ext cx="2032000" cy="15240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2940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Excel</a:t>
            </a:r>
          </a:p>
        </p:txBody>
      </p:sp>
      <p:sp>
        <p:nvSpPr>
          <p:cNvPr id="3" name="Content Placeholder 2"/>
          <p:cNvSpPr>
            <a:spLocks noGrp="1"/>
          </p:cNvSpPr>
          <p:nvPr>
            <p:ph idx="1"/>
          </p:nvPr>
        </p:nvSpPr>
        <p:spPr/>
        <p:txBody>
          <a:bodyPr/>
          <a:lstStyle/>
          <a:p>
            <a:r>
              <a:rPr lang="en-US" dirty="0" smtClean="0"/>
              <a:t>Results from load testing can be exported </a:t>
            </a:r>
            <a:r>
              <a:rPr lang="en-US" dirty="0"/>
              <a:t>to Excel </a:t>
            </a:r>
            <a:endParaRPr lang="en-US" dirty="0" smtClean="0"/>
          </a:p>
          <a:p>
            <a:pPr lvl="1"/>
            <a:r>
              <a:rPr lang="en-US" dirty="0" smtClean="0"/>
              <a:t>Use </a:t>
            </a:r>
            <a:r>
              <a:rPr lang="en-US" dirty="0"/>
              <a:t>the Create Excel Report option in the </a:t>
            </a:r>
            <a:r>
              <a:rPr lang="en-US" dirty="0" smtClean="0"/>
              <a:t>toolbar </a:t>
            </a:r>
            <a:r>
              <a:rPr lang="en-US" dirty="0"/>
              <a:t>of the Load Test result </a:t>
            </a:r>
            <a:r>
              <a:rPr lang="en-US" dirty="0" smtClean="0"/>
              <a:t>editor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pic>
        <p:nvPicPr>
          <p:cNvPr id="9218" name="Picture 2" descr="C:\Users\ogeorgiev\Desktop\2011-09-06_1619.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93560" y="3505200"/>
            <a:ext cx="4356880" cy="2876550"/>
          </a:xfrm>
          <a:prstGeom prst="roundRect">
            <a:avLst>
              <a:gd name="adj" fmla="val 795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880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Load Test</a:t>
            </a:r>
            <a:endParaRPr lang="en-US" dirty="0"/>
          </a:p>
        </p:txBody>
      </p:sp>
      <p:sp>
        <p:nvSpPr>
          <p:cNvPr id="3" name="Content Placeholder 2"/>
          <p:cNvSpPr>
            <a:spLocks noGrp="1"/>
          </p:cNvSpPr>
          <p:nvPr>
            <p:ph idx="1"/>
          </p:nvPr>
        </p:nvSpPr>
        <p:spPr/>
        <p:txBody>
          <a:bodyPr/>
          <a:lstStyle/>
          <a:p>
            <a:r>
              <a:rPr lang="en-US" dirty="0" smtClean="0"/>
              <a:t>VS Load test uses a </a:t>
            </a:r>
            <a:r>
              <a:rPr lang="en-US" dirty="0" smtClean="0">
                <a:solidFill>
                  <a:schemeClr val="accent5">
                    <a:lumMod val="20000"/>
                    <a:lumOff val="80000"/>
                  </a:schemeClr>
                </a:solidFill>
              </a:rPr>
              <a:t>set of computers </a:t>
            </a:r>
            <a:r>
              <a:rPr lang="en-US" dirty="0"/>
              <a:t>which consist </a:t>
            </a:r>
            <a:r>
              <a:rPr lang="en-US" dirty="0" smtClean="0"/>
              <a:t>of:</a:t>
            </a:r>
          </a:p>
          <a:p>
            <a:r>
              <a:rPr lang="en-US" dirty="0" smtClean="0">
                <a:solidFill>
                  <a:schemeClr val="accent5">
                    <a:lumMod val="20000"/>
                    <a:lumOff val="80000"/>
                  </a:schemeClr>
                </a:solidFill>
              </a:rPr>
              <a:t>Controller</a:t>
            </a:r>
          </a:p>
          <a:p>
            <a:pPr lvl="1"/>
            <a:r>
              <a:rPr lang="en-US" dirty="0" smtClean="0"/>
              <a:t>The </a:t>
            </a:r>
            <a:r>
              <a:rPr lang="en-US" dirty="0"/>
              <a:t>central computer which controls </a:t>
            </a:r>
            <a:r>
              <a:rPr lang="en-US" dirty="0" smtClean="0"/>
              <a:t>multiple </a:t>
            </a:r>
            <a:r>
              <a:rPr lang="en-US" dirty="0"/>
              <a:t>agent computers</a:t>
            </a:r>
            <a:endParaRPr lang="en-US" dirty="0" smtClean="0"/>
          </a:p>
          <a:p>
            <a:r>
              <a:rPr lang="en-US" dirty="0">
                <a:solidFill>
                  <a:schemeClr val="accent5">
                    <a:lumMod val="20000"/>
                    <a:lumOff val="80000"/>
                  </a:schemeClr>
                </a:solidFill>
              </a:rPr>
              <a:t>A</a:t>
            </a:r>
            <a:r>
              <a:rPr lang="en-US" dirty="0" smtClean="0">
                <a:solidFill>
                  <a:schemeClr val="accent5">
                    <a:lumMod val="20000"/>
                    <a:lumOff val="80000"/>
                  </a:schemeClr>
                </a:solidFill>
              </a:rPr>
              <a:t>gents</a:t>
            </a:r>
          </a:p>
          <a:p>
            <a:pPr lvl="1"/>
            <a:r>
              <a:rPr lang="en-US" dirty="0" smtClean="0"/>
              <a:t>The </a:t>
            </a:r>
            <a:r>
              <a:rPr lang="en-US" dirty="0"/>
              <a:t>computers at different locations used for </a:t>
            </a:r>
            <a:r>
              <a:rPr lang="en-US" dirty="0">
                <a:solidFill>
                  <a:schemeClr val="accent5">
                    <a:lumMod val="20000"/>
                    <a:lumOff val="80000"/>
                  </a:schemeClr>
                </a:solidFill>
              </a:rPr>
              <a:t>simulating </a:t>
            </a:r>
            <a:r>
              <a:rPr lang="en-US" dirty="0" smtClean="0">
                <a:solidFill>
                  <a:schemeClr val="accent5">
                    <a:lumMod val="20000"/>
                    <a:lumOff val="80000"/>
                  </a:schemeClr>
                </a:solidFill>
              </a:rPr>
              <a:t>different </a:t>
            </a:r>
            <a:r>
              <a:rPr lang="en-US" dirty="0">
                <a:solidFill>
                  <a:schemeClr val="accent5">
                    <a:lumMod val="20000"/>
                    <a:lumOff val="80000"/>
                  </a:schemeClr>
                </a:solidFill>
              </a:rPr>
              <a:t>user </a:t>
            </a:r>
            <a:r>
              <a:rPr lang="en-US" dirty="0" smtClean="0">
                <a:solidFill>
                  <a:schemeClr val="accent5">
                    <a:lumMod val="20000"/>
                    <a:lumOff val="80000"/>
                  </a:schemeClr>
                </a:solidFill>
              </a:rPr>
              <a:t>requests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23524805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76199"/>
            <a:ext cx="7086600" cy="763987"/>
          </a:xfrm>
        </p:spPr>
        <p:txBody>
          <a:bodyPr/>
          <a:lstStyle/>
          <a:p>
            <a:r>
              <a:rPr lang="en-US" dirty="0" smtClean="0"/>
              <a:t>Performance Testing</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810927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Go to </a:t>
            </a:r>
            <a:r>
              <a:rPr lang="en-US" dirty="0">
                <a:hlinkClick r:id="rId2"/>
              </a:rPr>
              <a:t>http://</a:t>
            </a:r>
            <a:r>
              <a:rPr lang="en-US" dirty="0" smtClean="0">
                <a:hlinkClick r:id="rId2"/>
              </a:rPr>
              <a:t>stage.telerikacademy.com</a:t>
            </a:r>
            <a:r>
              <a:rPr lang="en-US" dirty="0" smtClean="0"/>
              <a:t> and perform search using data source (max 5 items), verify the results.</a:t>
            </a:r>
          </a:p>
          <a:p>
            <a:pPr marL="514350" indent="-514350">
              <a:buFont typeface="+mj-lt"/>
              <a:buAutoNum type="arabicPeriod"/>
            </a:pPr>
            <a:r>
              <a:rPr lang="en-US" dirty="0"/>
              <a:t>Go to </a:t>
            </a:r>
            <a:r>
              <a:rPr lang="en-US" dirty="0">
                <a:hlinkClick r:id="rId3"/>
              </a:rPr>
              <a:t>http://msdn.microsoft.com/en-us/library/aa337591.aspx </a:t>
            </a:r>
            <a:r>
              <a:rPr lang="en-US" dirty="0"/>
              <a:t> and make the steps for Creating a Web Performance Test that Requires a Login and Logout.</a:t>
            </a:r>
          </a:p>
          <a:p>
            <a:pPr marL="514350" indent="-514350">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val="4964491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3109651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Metrics</a:t>
            </a:r>
            <a:endParaRPr lang="en-US" dirty="0"/>
          </a:p>
        </p:txBody>
      </p:sp>
      <p:sp>
        <p:nvSpPr>
          <p:cNvPr id="3" name="Content Placeholder 2"/>
          <p:cNvSpPr>
            <a:spLocks noGrp="1"/>
          </p:cNvSpPr>
          <p:nvPr>
            <p:ph idx="1"/>
          </p:nvPr>
        </p:nvSpPr>
        <p:spPr/>
        <p:txBody>
          <a:bodyPr/>
          <a:lstStyle/>
          <a:p>
            <a:r>
              <a:rPr lang="en-US" dirty="0" smtClean="0"/>
              <a:t>A variety of performance testing metrics is used in practice – e.g.,:</a:t>
            </a:r>
          </a:p>
          <a:p>
            <a:pPr lvl="1"/>
            <a:r>
              <a:rPr lang="en-US" dirty="0" smtClean="0"/>
              <a:t>Requests Per Second</a:t>
            </a:r>
          </a:p>
          <a:p>
            <a:pPr lvl="1"/>
            <a:r>
              <a:rPr lang="en-US" dirty="0" smtClean="0"/>
              <a:t>Bytes Per Second</a:t>
            </a:r>
          </a:p>
          <a:p>
            <a:pPr lvl="1"/>
            <a:r>
              <a:rPr lang="en-US" dirty="0" smtClean="0"/>
              <a:t>Latency</a:t>
            </a:r>
          </a:p>
          <a:p>
            <a:pPr lvl="1"/>
            <a:r>
              <a:rPr lang="en-US" dirty="0"/>
              <a:t>Maximum </a:t>
            </a:r>
            <a:r>
              <a:rPr lang="en-US" dirty="0" smtClean="0"/>
              <a:t>Concurrency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14338"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320552" y="2438400"/>
            <a:ext cx="3160679" cy="2057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4211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5438</TotalTime>
  <Words>3419</Words>
  <Application>Microsoft Office PowerPoint</Application>
  <PresentationFormat>On-screen Show (4:3)</PresentationFormat>
  <Paragraphs>693</Paragraphs>
  <Slides>84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Calibri</vt:lpstr>
      <vt:lpstr>Cambria</vt:lpstr>
      <vt:lpstr>Consolas</vt:lpstr>
      <vt:lpstr>Corbel</vt:lpstr>
      <vt:lpstr>Wingdings 2</vt:lpstr>
      <vt:lpstr>Telerik Academy Theme</vt:lpstr>
      <vt:lpstr>Performance Testing </vt:lpstr>
      <vt:lpstr>The Lectors</vt:lpstr>
      <vt:lpstr>Table of Contents</vt:lpstr>
      <vt:lpstr>Performance vs. Load vs. Stress Testing</vt:lpstr>
      <vt:lpstr>What are Performance, Load and Stress Testing?</vt:lpstr>
      <vt:lpstr>Perf. vs. Load –  The Simplest Distinction</vt:lpstr>
      <vt:lpstr>Performance Testing (1)</vt:lpstr>
      <vt:lpstr>Performance Testing (2)</vt:lpstr>
      <vt:lpstr>Performance Testing Metrics</vt:lpstr>
      <vt:lpstr>Core Performance Testing Activities</vt:lpstr>
      <vt:lpstr>Load Testing</vt:lpstr>
      <vt:lpstr>Goals of Load Testing</vt:lpstr>
      <vt:lpstr>How to load-test a Web application</vt:lpstr>
      <vt:lpstr>Load Testing Metrics</vt:lpstr>
      <vt:lpstr>Stress Testing</vt:lpstr>
      <vt:lpstr>Stress Testing Techniques</vt:lpstr>
      <vt:lpstr>Goals of Stress Testing</vt:lpstr>
      <vt:lpstr>Myths on Performance Testing</vt:lpstr>
      <vt:lpstr>Performance Testing: “LESS” Approach</vt:lpstr>
      <vt:lpstr>Performance Testing: “LESS” Approach (2)</vt:lpstr>
      <vt:lpstr>Endurance Testing</vt:lpstr>
      <vt:lpstr>Spike Testing</vt:lpstr>
      <vt:lpstr>Performance Testing Tools and Load Testing Tools</vt:lpstr>
      <vt:lpstr>Performance Testing Tools and Load Testing Tools (2)</vt:lpstr>
      <vt:lpstr>Visual Studio 2012 Testing Tools</vt:lpstr>
      <vt:lpstr>VS Web Performance Tests</vt:lpstr>
      <vt:lpstr>Validation Rules</vt:lpstr>
      <vt:lpstr>Extraction Rules</vt:lpstr>
      <vt:lpstr>Data Driven Web Testing</vt:lpstr>
      <vt:lpstr>Simple vs. Coded Web Tests</vt:lpstr>
      <vt:lpstr>Simple Web Performance Tests </vt:lpstr>
      <vt:lpstr>Coded Web Performance Tests</vt:lpstr>
      <vt:lpstr>Visual Studio 2012 Testing Tools</vt:lpstr>
      <vt:lpstr>VS 2012 Test Types </vt:lpstr>
      <vt:lpstr>VS 2012 Test Types (2) </vt:lpstr>
      <vt:lpstr>VS 2012 Test Types (3) </vt:lpstr>
      <vt:lpstr>VS 2012 Test Types (4) </vt:lpstr>
      <vt:lpstr>Creating Web Performance Test</vt:lpstr>
      <vt:lpstr>Recording a Test</vt:lpstr>
      <vt:lpstr>Running the Test</vt:lpstr>
      <vt:lpstr>Running the Test (2)</vt:lpstr>
      <vt:lpstr>Running the Test (3)</vt:lpstr>
      <vt:lpstr>Toolbar Properties</vt:lpstr>
      <vt:lpstr>Methods Used for Sending Requests</vt:lpstr>
      <vt:lpstr>Form POST Parameters</vt:lpstr>
      <vt:lpstr>Query Strings</vt:lpstr>
      <vt:lpstr>Query String Parameters</vt:lpstr>
      <vt:lpstr>WebTest Editor</vt:lpstr>
      <vt:lpstr>WebTest Editor (2)</vt:lpstr>
      <vt:lpstr>Property Levels</vt:lpstr>
      <vt:lpstr>Web Test Properties</vt:lpstr>
      <vt:lpstr>Test Request Properties</vt:lpstr>
      <vt:lpstr>Test Request Properties (2)</vt:lpstr>
      <vt:lpstr>Test Request Properties (3)</vt:lpstr>
      <vt:lpstr>Request Parameters Properties</vt:lpstr>
      <vt:lpstr>Extraction Rules in VS 2012</vt:lpstr>
      <vt:lpstr>Extraction Rules in VS 2012 (2)</vt:lpstr>
      <vt:lpstr>Types of Extraction Rules</vt:lpstr>
      <vt:lpstr>Custom Extraction Rules</vt:lpstr>
      <vt:lpstr>Dynamic Parameters</vt:lpstr>
      <vt:lpstr>Dynamic Parameters</vt:lpstr>
      <vt:lpstr>Advantages of Dynamic Parameters</vt:lpstr>
      <vt:lpstr>Validation Rules</vt:lpstr>
      <vt:lpstr>The "Level" Parameter</vt:lpstr>
      <vt:lpstr>The "Level" Parameter (2)</vt:lpstr>
      <vt:lpstr>Transactions</vt:lpstr>
      <vt:lpstr>Transactions (2)</vt:lpstr>
      <vt:lpstr>Correlation</vt:lpstr>
      <vt:lpstr>Parameterization</vt:lpstr>
      <vt:lpstr>Context Parameters</vt:lpstr>
      <vt:lpstr>Debug/Running Web Performance Test</vt:lpstr>
      <vt:lpstr>Roles</vt:lpstr>
      <vt:lpstr>Test Settings</vt:lpstr>
      <vt:lpstr>Load Testing  Using Visual Studio 2012</vt:lpstr>
      <vt:lpstr>Load Test Wizard</vt:lpstr>
      <vt:lpstr>Specifying a Scenario</vt:lpstr>
      <vt:lpstr>Editing Load Tests</vt:lpstr>
      <vt:lpstr>Running a Load Test</vt:lpstr>
      <vt:lpstr>Working With Test Results</vt:lpstr>
      <vt:lpstr>Exporting to Excel</vt:lpstr>
      <vt:lpstr>VS Load Test</vt:lpstr>
      <vt:lpstr>Performance Testing</vt:lpstr>
      <vt:lpstr>Exercises</vt:lpstr>
      <vt:lpstr>Free Trainings @ Telerik Academy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for Performance, Load Testing,  Stress Testing</dc:title>
  <dc:creator>Asya Georgieva</dc:creator>
  <cp:lastModifiedBy>Asya Georgieva</cp:lastModifiedBy>
  <cp:revision>70</cp:revision>
  <dcterms:created xsi:type="dcterms:W3CDTF">2013-04-04T14:35:16Z</dcterms:created>
  <dcterms:modified xsi:type="dcterms:W3CDTF">2016-01-25T09:55:37Z</dcterms:modified>
</cp:coreProperties>
</file>